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70" r:id="rId1"/>
  </p:sldMasterIdLst>
  <p:notesMasterIdLst>
    <p:notesMasterId r:id="rId15"/>
  </p:notesMasterIdLst>
  <p:handoutMasterIdLst>
    <p:handoutMasterId r:id="rId16"/>
  </p:handoutMasterIdLst>
  <p:sldIdLst>
    <p:sldId id="268" r:id="rId2"/>
    <p:sldId id="257" r:id="rId3"/>
    <p:sldId id="259" r:id="rId4"/>
    <p:sldId id="262" r:id="rId5"/>
    <p:sldId id="270" r:id="rId6"/>
    <p:sldId id="273" r:id="rId7"/>
    <p:sldId id="263" r:id="rId8"/>
    <p:sldId id="264" r:id="rId9"/>
    <p:sldId id="271" r:id="rId10"/>
    <p:sldId id="272" r:id="rId11"/>
    <p:sldId id="265" r:id="rId12"/>
    <p:sldId id="274" r:id="rId13"/>
    <p:sldId id="267" r:id="rId14"/>
  </p:sldIdLst>
  <p:sldSz cx="9144000" cy="6858000" type="letter"/>
  <p:notesSz cx="10058400" cy="7772400"/>
  <p:defaultTextStyle>
    <a:defPPr>
      <a:defRPr lang="en-US"/>
    </a:defPPr>
    <a:lvl1pPr marL="0" algn="l" defTabSz="82049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410250" algn="l" defTabSz="82049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820498" algn="l" defTabSz="82049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230748" algn="l" defTabSz="82049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640997" algn="l" defTabSz="82049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2051246" algn="l" defTabSz="82049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461496" algn="l" defTabSz="82049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871745" algn="l" defTabSz="82049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281994" algn="l" defTabSz="82049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541">
          <p15:clr>
            <a:srgbClr val="A4A3A4"/>
          </p15:clr>
        </p15:guide>
        <p15:guide id="4" pos="196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AABD"/>
    <a:srgbClr val="58595B"/>
    <a:srgbClr val="1C3C6E"/>
    <a:srgbClr val="568E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74"/>
  </p:normalViewPr>
  <p:slideViewPr>
    <p:cSldViewPr>
      <p:cViewPr varScale="1">
        <p:scale>
          <a:sx n="74" d="100"/>
          <a:sy n="74" d="100"/>
        </p:scale>
        <p:origin x="988" y="64"/>
      </p:cViewPr>
      <p:guideLst>
        <p:guide orient="horz" pos="2880"/>
        <p:guide pos="2160"/>
        <p:guide orient="horz" pos="2541"/>
        <p:guide pos="196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2166" y="-108"/>
      </p:cViewPr>
      <p:guideLst>
        <p:guide orient="horz" pos="2448"/>
        <p:guide pos="3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B07716-E787-4EBE-9F94-E020BAAF35F0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7381875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97538" y="7381875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1D72E-0A73-4208-8133-6339E8524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064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CFEF37-96FD-43CE-AC8B-8D730CF2E766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86100" y="582613"/>
            <a:ext cx="3886200" cy="2914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692525"/>
            <a:ext cx="8045450" cy="34972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1875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1875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400E6-E96E-42E6-831C-579B5415F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04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049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0250" algn="l" defTabSz="82049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0498" algn="l" defTabSz="82049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30748" algn="l" defTabSz="82049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40997" algn="l" defTabSz="82049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51246" algn="l" defTabSz="82049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61496" algn="l" defTabSz="82049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71745" algn="l" defTabSz="82049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81994" algn="l" defTabSz="82049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71147" y="2647950"/>
            <a:ext cx="8201705" cy="108585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1147" y="3886200"/>
            <a:ext cx="8201705" cy="12954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400" baseline="0">
                <a:solidFill>
                  <a:srgbClr val="58595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 Name(s), Title, Practice Group, Company</a:t>
            </a:r>
          </a:p>
        </p:txBody>
      </p:sp>
      <p:sp>
        <p:nvSpPr>
          <p:cNvPr id="7" name="object 4"/>
          <p:cNvSpPr/>
          <p:nvPr userDrawn="1"/>
        </p:nvSpPr>
        <p:spPr>
          <a:xfrm>
            <a:off x="471148" y="3693025"/>
            <a:ext cx="8201705" cy="82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71488" y="5410200"/>
            <a:ext cx="2271712" cy="381000"/>
          </a:xfrm>
        </p:spPr>
        <p:txBody>
          <a:bodyPr/>
          <a:lstStyle>
            <a:lvl1pPr>
              <a:defRPr sz="2000">
                <a:solidFill>
                  <a:srgbClr val="1AAAB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Presentation 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1717" y="457201"/>
            <a:ext cx="2103120" cy="1080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46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 Bi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1600200"/>
            <a:ext cx="5334000" cy="4525963"/>
          </a:xfrm>
        </p:spPr>
        <p:txBody>
          <a:bodyPr>
            <a:normAutofit/>
          </a:bodyPr>
          <a:lstStyle>
            <a:lvl1pPr marL="0" indent="0">
              <a:buFont typeface="Calibri" panose="020F0502020204030204" pitchFamily="34" charset="0"/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E35E-61AF-4428-B053-D6E23DDC732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bject 8"/>
          <p:cNvSpPr/>
          <p:nvPr userDrawn="1"/>
        </p:nvSpPr>
        <p:spPr>
          <a:xfrm>
            <a:off x="8610600" y="6454588"/>
            <a:ext cx="91440" cy="161366"/>
          </a:xfrm>
          <a:custGeom>
            <a:avLst/>
            <a:gdLst/>
            <a:ahLst/>
            <a:cxnLst/>
            <a:rect l="l" t="t" r="r" b="b"/>
            <a:pathLst>
              <a:path w="257175" h="273684">
                <a:moveTo>
                  <a:pt x="256794" y="0"/>
                </a:moveTo>
                <a:lnTo>
                  <a:pt x="0" y="136601"/>
                </a:lnTo>
                <a:lnTo>
                  <a:pt x="256794" y="273202"/>
                </a:lnTo>
                <a:lnTo>
                  <a:pt x="256794" y="0"/>
                </a:lnTo>
                <a:close/>
              </a:path>
            </a:pathLst>
          </a:custGeom>
          <a:solidFill>
            <a:srgbClr val="42A7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4"/>
          <p:cNvSpPr/>
          <p:nvPr userDrawn="1"/>
        </p:nvSpPr>
        <p:spPr>
          <a:xfrm>
            <a:off x="471148" y="1219200"/>
            <a:ext cx="8201705" cy="82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/>
          </a:p>
        </p:txBody>
      </p:sp>
      <p:sp>
        <p:nvSpPr>
          <p:cNvPr id="9" name="Picture Placeholder 18"/>
          <p:cNvSpPr>
            <a:spLocks noGrp="1"/>
          </p:cNvSpPr>
          <p:nvPr>
            <p:ph type="pic" sz="quarter" idx="13"/>
          </p:nvPr>
        </p:nvSpPr>
        <p:spPr>
          <a:xfrm>
            <a:off x="485095" y="1640013"/>
            <a:ext cx="1524000" cy="143668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3159204"/>
            <a:ext cx="2590800" cy="1412796"/>
          </a:xfrm>
        </p:spPr>
        <p:txBody>
          <a:bodyPr/>
          <a:lstStyle>
            <a:lvl1pPr>
              <a:defRPr sz="1200" baseline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Presenter Title</a:t>
            </a:r>
          </a:p>
          <a:p>
            <a:pPr lvl="0"/>
            <a:r>
              <a:rPr lang="en-US" dirty="0"/>
              <a:t>Presenter Practice Group</a:t>
            </a:r>
          </a:p>
          <a:p>
            <a:pPr lvl="0"/>
            <a:r>
              <a:rPr lang="en-US" dirty="0"/>
              <a:t>Presenter Company</a:t>
            </a:r>
          </a:p>
          <a:p>
            <a:pPr lvl="0"/>
            <a:r>
              <a:rPr lang="en-US" dirty="0"/>
              <a:t>Presenter Email</a:t>
            </a:r>
          </a:p>
          <a:p>
            <a:pPr lvl="0"/>
            <a:r>
              <a:rPr lang="en-US" dirty="0"/>
              <a:t>Presenter Office Number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48" y="6157520"/>
            <a:ext cx="914400" cy="469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379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Font typeface="Calibri" panose="020F0502020204030204" pitchFamily="34" charset="0"/>
              <a:buChar char="–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E35E-61AF-4428-B053-D6E23DDC732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bject 8"/>
          <p:cNvSpPr/>
          <p:nvPr userDrawn="1"/>
        </p:nvSpPr>
        <p:spPr>
          <a:xfrm>
            <a:off x="8610600" y="6454588"/>
            <a:ext cx="91440" cy="161366"/>
          </a:xfrm>
          <a:custGeom>
            <a:avLst/>
            <a:gdLst/>
            <a:ahLst/>
            <a:cxnLst/>
            <a:rect l="l" t="t" r="r" b="b"/>
            <a:pathLst>
              <a:path w="257175" h="273684">
                <a:moveTo>
                  <a:pt x="256794" y="0"/>
                </a:moveTo>
                <a:lnTo>
                  <a:pt x="0" y="136601"/>
                </a:lnTo>
                <a:lnTo>
                  <a:pt x="256794" y="273202"/>
                </a:lnTo>
                <a:lnTo>
                  <a:pt x="256794" y="0"/>
                </a:lnTo>
                <a:close/>
              </a:path>
            </a:pathLst>
          </a:custGeom>
          <a:solidFill>
            <a:srgbClr val="42A7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4"/>
          <p:cNvSpPr/>
          <p:nvPr userDrawn="1"/>
        </p:nvSpPr>
        <p:spPr>
          <a:xfrm>
            <a:off x="471148" y="1219200"/>
            <a:ext cx="8201705" cy="82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48" y="6157520"/>
            <a:ext cx="914400" cy="469692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56743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PilieroMazz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E35E-61AF-4428-B053-D6E23DDC732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" y="1464280"/>
            <a:ext cx="7863840" cy="4784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ject 8"/>
          <p:cNvSpPr/>
          <p:nvPr userDrawn="1"/>
        </p:nvSpPr>
        <p:spPr>
          <a:xfrm>
            <a:off x="8610600" y="6454588"/>
            <a:ext cx="91440" cy="161366"/>
          </a:xfrm>
          <a:custGeom>
            <a:avLst/>
            <a:gdLst/>
            <a:ahLst/>
            <a:cxnLst/>
            <a:rect l="l" t="t" r="r" b="b"/>
            <a:pathLst>
              <a:path w="257175" h="273684">
                <a:moveTo>
                  <a:pt x="256794" y="0"/>
                </a:moveTo>
                <a:lnTo>
                  <a:pt x="0" y="136601"/>
                </a:lnTo>
                <a:lnTo>
                  <a:pt x="256794" y="273202"/>
                </a:lnTo>
                <a:lnTo>
                  <a:pt x="256794" y="0"/>
                </a:lnTo>
                <a:close/>
              </a:path>
            </a:pathLst>
          </a:custGeom>
          <a:solidFill>
            <a:srgbClr val="42A7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4"/>
          <p:cNvSpPr/>
          <p:nvPr userDrawn="1"/>
        </p:nvSpPr>
        <p:spPr>
          <a:xfrm>
            <a:off x="471148" y="1219200"/>
            <a:ext cx="8201705" cy="822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9" y="6146262"/>
            <a:ext cx="914400" cy="469692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About PilieroMazza</a:t>
            </a:r>
          </a:p>
        </p:txBody>
      </p:sp>
    </p:spTree>
    <p:extLst>
      <p:ext uri="{BB962C8B-B14F-4D97-AF65-F5344CB8AC3E}">
        <p14:creationId xmlns:p14="http://schemas.microsoft.com/office/powerpoint/2010/main" val="377296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19653" cy="365125"/>
          </a:xfrm>
        </p:spPr>
        <p:txBody>
          <a:bodyPr/>
          <a:lstStyle/>
          <a:p>
            <a:fld id="{9AEFE35E-61AF-4428-B053-D6E23DDC732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81001" y="4800600"/>
            <a:ext cx="830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endParaRPr lang="en-US" sz="800" dirty="0">
              <a:solidFill>
                <a:srgbClr val="1C3C6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800" dirty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communication does not provide legal advice, nor does it create an attorney-client relationship with you or any other reader.  If you require legal guidance in any specific situation, you should engage a qualified lawyer for that purpose.  Prior results do not guarantee a similar outcome.</a:t>
            </a:r>
          </a:p>
          <a:p>
            <a:pPr marL="0" indent="0">
              <a:buNone/>
            </a:pPr>
            <a:r>
              <a:rPr lang="en-US" sz="800" dirty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US" sz="800" b="1" dirty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Attorney Advertising</a:t>
            </a:r>
            <a:endParaRPr lang="en-US" sz="800" dirty="0">
              <a:solidFill>
                <a:srgbClr val="1C3C6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800" dirty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possible that under the laws, rules, or regulations of certain jurisdictions, this may be construed as an advertisement or solicitation.</a:t>
            </a:r>
          </a:p>
          <a:p>
            <a:pPr marL="0" indent="0">
              <a:buNone/>
            </a:pPr>
            <a:r>
              <a:rPr lang="en-US" sz="800" dirty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US" sz="800" dirty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2020 PilieroMazza PLLC</a:t>
            </a:r>
          </a:p>
          <a:p>
            <a:pPr marL="0" indent="0">
              <a:buNone/>
            </a:pPr>
            <a:r>
              <a:rPr lang="en-US" sz="800" dirty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rights reserved.</a:t>
            </a:r>
          </a:p>
          <a:p>
            <a:endParaRPr lang="en-US" sz="800" dirty="0">
              <a:solidFill>
                <a:srgbClr val="1C3C6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icture Placeholder 18"/>
          <p:cNvSpPr>
            <a:spLocks noGrp="1"/>
          </p:cNvSpPr>
          <p:nvPr>
            <p:ph type="pic" sz="quarter" idx="13"/>
          </p:nvPr>
        </p:nvSpPr>
        <p:spPr>
          <a:xfrm>
            <a:off x="485095" y="1535113"/>
            <a:ext cx="1524000" cy="143668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2057400" y="1559004"/>
            <a:ext cx="2590800" cy="1412796"/>
          </a:xfrm>
        </p:spPr>
        <p:txBody>
          <a:bodyPr/>
          <a:lstStyle>
            <a:lvl1pPr>
              <a:defRPr sz="1200" baseline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Presenter Title</a:t>
            </a:r>
          </a:p>
          <a:p>
            <a:pPr lvl="0"/>
            <a:r>
              <a:rPr lang="en-US" dirty="0"/>
              <a:t>Presenter Practice Group</a:t>
            </a:r>
          </a:p>
          <a:p>
            <a:pPr lvl="0"/>
            <a:r>
              <a:rPr lang="en-US" dirty="0"/>
              <a:t>Presenter Company</a:t>
            </a:r>
          </a:p>
          <a:p>
            <a:pPr lvl="0"/>
            <a:r>
              <a:rPr lang="en-US" dirty="0"/>
              <a:t>Presenter Email</a:t>
            </a:r>
          </a:p>
          <a:p>
            <a:pPr lvl="0"/>
            <a:r>
              <a:rPr lang="en-US" dirty="0"/>
              <a:t>Presenter Office Number</a:t>
            </a:r>
          </a:p>
        </p:txBody>
      </p:sp>
      <p:sp>
        <p:nvSpPr>
          <p:cNvPr id="11" name="object 8"/>
          <p:cNvSpPr/>
          <p:nvPr userDrawn="1"/>
        </p:nvSpPr>
        <p:spPr>
          <a:xfrm>
            <a:off x="8610600" y="6454588"/>
            <a:ext cx="91440" cy="161366"/>
          </a:xfrm>
          <a:custGeom>
            <a:avLst/>
            <a:gdLst/>
            <a:ahLst/>
            <a:cxnLst/>
            <a:rect l="l" t="t" r="r" b="b"/>
            <a:pathLst>
              <a:path w="257175" h="273684">
                <a:moveTo>
                  <a:pt x="256794" y="0"/>
                </a:moveTo>
                <a:lnTo>
                  <a:pt x="0" y="136601"/>
                </a:lnTo>
                <a:lnTo>
                  <a:pt x="256794" y="273202"/>
                </a:lnTo>
                <a:lnTo>
                  <a:pt x="256794" y="0"/>
                </a:lnTo>
                <a:close/>
              </a:path>
            </a:pathLst>
          </a:custGeom>
          <a:solidFill>
            <a:srgbClr val="42A7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4"/>
          <p:cNvSpPr/>
          <p:nvPr userDrawn="1"/>
        </p:nvSpPr>
        <p:spPr>
          <a:xfrm>
            <a:off x="471148" y="1219200"/>
            <a:ext cx="8201705" cy="82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48" y="6252264"/>
            <a:ext cx="914400" cy="453336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956887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E35E-61AF-4428-B053-D6E23DDC732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bject 8"/>
          <p:cNvSpPr/>
          <p:nvPr userDrawn="1"/>
        </p:nvSpPr>
        <p:spPr>
          <a:xfrm>
            <a:off x="8610600" y="6454588"/>
            <a:ext cx="91440" cy="161366"/>
          </a:xfrm>
          <a:custGeom>
            <a:avLst/>
            <a:gdLst/>
            <a:ahLst/>
            <a:cxnLst/>
            <a:rect l="l" t="t" r="r" b="b"/>
            <a:pathLst>
              <a:path w="257175" h="273684">
                <a:moveTo>
                  <a:pt x="256794" y="0"/>
                </a:moveTo>
                <a:lnTo>
                  <a:pt x="0" y="136601"/>
                </a:lnTo>
                <a:lnTo>
                  <a:pt x="256794" y="273202"/>
                </a:lnTo>
                <a:lnTo>
                  <a:pt x="256794" y="0"/>
                </a:lnTo>
                <a:close/>
              </a:path>
            </a:pathLst>
          </a:custGeom>
          <a:solidFill>
            <a:srgbClr val="42A7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4"/>
          <p:cNvSpPr/>
          <p:nvPr userDrawn="1"/>
        </p:nvSpPr>
        <p:spPr>
          <a:xfrm>
            <a:off x="471148" y="1219200"/>
            <a:ext cx="8201705" cy="82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48" y="6219742"/>
            <a:ext cx="914400" cy="469692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29362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9AEFE35E-61AF-4428-B053-D6E23DDC732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object 8"/>
          <p:cNvSpPr/>
          <p:nvPr userDrawn="1"/>
        </p:nvSpPr>
        <p:spPr>
          <a:xfrm>
            <a:off x="8610600" y="6454588"/>
            <a:ext cx="91440" cy="161366"/>
          </a:xfrm>
          <a:custGeom>
            <a:avLst/>
            <a:gdLst/>
            <a:ahLst/>
            <a:cxnLst/>
            <a:rect l="l" t="t" r="r" b="b"/>
            <a:pathLst>
              <a:path w="257175" h="273684">
                <a:moveTo>
                  <a:pt x="256794" y="0"/>
                </a:moveTo>
                <a:lnTo>
                  <a:pt x="0" y="136601"/>
                </a:lnTo>
                <a:lnTo>
                  <a:pt x="256794" y="273202"/>
                </a:lnTo>
                <a:lnTo>
                  <a:pt x="256794" y="0"/>
                </a:lnTo>
                <a:close/>
              </a:path>
            </a:pathLst>
          </a:custGeom>
          <a:solidFill>
            <a:srgbClr val="42A7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4"/>
          <p:cNvSpPr/>
          <p:nvPr userDrawn="1"/>
        </p:nvSpPr>
        <p:spPr>
          <a:xfrm>
            <a:off x="471148" y="1219200"/>
            <a:ext cx="8201705" cy="82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48" y="6157520"/>
            <a:ext cx="914400" cy="469692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53509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4"/>
          <p:cNvSpPr/>
          <p:nvPr userDrawn="1"/>
        </p:nvSpPr>
        <p:spPr>
          <a:xfrm>
            <a:off x="471148" y="3581400"/>
            <a:ext cx="8201705" cy="82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48" y="6157520"/>
            <a:ext cx="914400" cy="469692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9AEFE35E-61AF-4428-B053-D6E23DDC732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object 8"/>
          <p:cNvSpPr/>
          <p:nvPr userDrawn="1"/>
        </p:nvSpPr>
        <p:spPr>
          <a:xfrm>
            <a:off x="8610600" y="6454588"/>
            <a:ext cx="91440" cy="161366"/>
          </a:xfrm>
          <a:custGeom>
            <a:avLst/>
            <a:gdLst/>
            <a:ahLst/>
            <a:cxnLst/>
            <a:rect l="l" t="t" r="r" b="b"/>
            <a:pathLst>
              <a:path w="257175" h="273684">
                <a:moveTo>
                  <a:pt x="256794" y="0"/>
                </a:moveTo>
                <a:lnTo>
                  <a:pt x="0" y="136601"/>
                </a:lnTo>
                <a:lnTo>
                  <a:pt x="256794" y="273202"/>
                </a:lnTo>
                <a:lnTo>
                  <a:pt x="256794" y="0"/>
                </a:lnTo>
                <a:close/>
              </a:path>
            </a:pathLst>
          </a:custGeom>
          <a:solidFill>
            <a:srgbClr val="42A7C5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06083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C3C6E"/>
                </a:solidFill>
              </a:defRPr>
            </a:lvl1pPr>
          </a:lstStyle>
          <a:p>
            <a:fld id="{9AEFE35E-61AF-4428-B053-D6E23DDC73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12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2" r:id="rId2"/>
    <p:sldLayoutId id="2147483681" r:id="rId3"/>
    <p:sldLayoutId id="2147483679" r:id="rId4"/>
    <p:sldLayoutId id="2147483678" r:id="rId5"/>
    <p:sldLayoutId id="2147483674" r:id="rId6"/>
    <p:sldLayoutId id="2147483677" r:id="rId7"/>
    <p:sldLayoutId id="2147483682" r:id="rId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1C3C6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800" kern="1200">
          <a:solidFill>
            <a:srgbClr val="1C3C6E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400" kern="1200">
          <a:solidFill>
            <a:srgbClr val="1C3C6E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58595B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rgbClr val="1AAABD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D075D4A-C7A4-47B2-90D4-994FEB5D21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Top Missteps That Lead To Legal Challenges For Government Contractors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D3CD211-645E-47A5-B2F3-3AD1A38A81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September 10,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AB01CA-9269-4D0E-B2B4-FB870C51B42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9AEFE35E-61AF-4428-B053-D6E23DDC7324}" type="slidenum">
              <a:rPr lang="en-US" smtClean="0"/>
              <a:t>1</a:t>
            </a:fld>
            <a:endParaRPr lang="en-US"/>
          </a:p>
        </p:txBody>
      </p:sp>
      <p:sp>
        <p:nvSpPr>
          <p:cNvPr id="10" name="Subtitle 13">
            <a:extLst>
              <a:ext uri="{FF2B5EF4-FFF2-40B4-BE49-F238E27FC236}">
                <a16:creationId xmlns:a16="http://schemas.microsoft.com/office/drawing/2014/main" id="{747036A8-C2F4-421F-9093-E5B396269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1147" y="3886200"/>
            <a:ext cx="4100853" cy="1295400"/>
          </a:xfrm>
        </p:spPr>
        <p:txBody>
          <a:bodyPr/>
          <a:lstStyle/>
          <a:p>
            <a:r>
              <a:rPr lang="en-US" dirty="0"/>
              <a:t>Nichole Atallah, Partner</a:t>
            </a:r>
          </a:p>
          <a:p>
            <a:r>
              <a:rPr lang="en-US" dirty="0"/>
              <a:t>PilieroMazza PLLC</a:t>
            </a:r>
          </a:p>
        </p:txBody>
      </p:sp>
    </p:spTree>
    <p:extLst>
      <p:ext uri="{BB962C8B-B14F-4D97-AF65-F5344CB8AC3E}">
        <p14:creationId xmlns:p14="http://schemas.microsoft.com/office/powerpoint/2010/main" val="321760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99EC67-8F7F-467B-82C1-1F7952AA3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07153-C0E8-4F0A-BC2B-B1D5755C4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E35E-61AF-4428-B053-D6E23DDC7324}" type="slidenum">
              <a:rPr lang="en-US" smtClean="0"/>
              <a:t>10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19B2784-5AC1-4D5B-BB87-D0A255845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Claims and Appeals </a:t>
            </a: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3EA211CE-3C7F-41D4-8DD4-EC04908C2F04}"/>
              </a:ext>
            </a:extLst>
          </p:cNvPr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–"/>
              <a:defRPr sz="2800" kern="1200">
                <a:solidFill>
                  <a:srgbClr val="1C3C6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kern="1200">
                <a:solidFill>
                  <a:srgbClr val="1C3C6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58595B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rgbClr val="1AAABD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When it costs more than you thought </a:t>
            </a:r>
          </a:p>
          <a:p>
            <a:r>
              <a:rPr lang="en-US" dirty="0"/>
              <a:t>Understand before you incur costs </a:t>
            </a:r>
          </a:p>
          <a:p>
            <a:r>
              <a:rPr lang="en-US" dirty="0"/>
              <a:t>Keep good documentation </a:t>
            </a:r>
          </a:p>
          <a:p>
            <a:r>
              <a:rPr lang="en-US" dirty="0"/>
              <a:t>Everything needs to be in writing </a:t>
            </a:r>
          </a:p>
          <a:p>
            <a:r>
              <a:rPr lang="en-US" dirty="0"/>
              <a:t>Who has the authority?</a:t>
            </a:r>
          </a:p>
          <a:p>
            <a:r>
              <a:rPr lang="en-US" dirty="0"/>
              <a:t>Be timely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368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56B1ED6-1361-4BE8-B9A4-158780190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Successor Obligations (NLRB, USERRA, FMLA)</a:t>
            </a:r>
          </a:p>
          <a:p>
            <a:r>
              <a:rPr lang="en-US" dirty="0"/>
              <a:t>Non-compete and non-solicitation agreements</a:t>
            </a:r>
          </a:p>
          <a:p>
            <a:r>
              <a:rPr lang="en-US" dirty="0"/>
              <a:t>Do not assume the predecessor got it right </a:t>
            </a:r>
          </a:p>
          <a:p>
            <a:r>
              <a:rPr lang="en-US" dirty="0"/>
              <a:t>Be prepared to question what the client tells you (government or prime)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0401FA-09C9-48CA-90BC-6B13E2E63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E35E-61AF-4428-B053-D6E23DDC7324}" type="slidenum">
              <a:rPr lang="en-US" smtClean="0"/>
              <a:t>11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16AD317-E352-4616-9A24-734E39CD0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Kid In Town</a:t>
            </a:r>
          </a:p>
        </p:txBody>
      </p:sp>
    </p:spTree>
    <p:extLst>
      <p:ext uri="{BB962C8B-B14F-4D97-AF65-F5344CB8AC3E}">
        <p14:creationId xmlns:p14="http://schemas.microsoft.com/office/powerpoint/2010/main" val="615151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56B1ED6-1361-4BE8-B9A4-158780190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is your support system? </a:t>
            </a:r>
          </a:p>
          <a:p>
            <a:r>
              <a:rPr lang="en-US" dirty="0"/>
              <a:t>Attorneys, accountants, human resources, etc. </a:t>
            </a:r>
          </a:p>
          <a:p>
            <a:r>
              <a:rPr lang="en-US" dirty="0"/>
              <a:t>Mentors/proteges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0401FA-09C9-48CA-90BC-6B13E2E63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E35E-61AF-4428-B053-D6E23DDC7324}" type="slidenum">
              <a:rPr lang="en-US" smtClean="0"/>
              <a:t>12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16AD317-E352-4616-9A24-734E39CD0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 Systems and Advisors </a:t>
            </a:r>
          </a:p>
        </p:txBody>
      </p:sp>
    </p:spTree>
    <p:extLst>
      <p:ext uri="{BB962C8B-B14F-4D97-AF65-F5344CB8AC3E}">
        <p14:creationId xmlns:p14="http://schemas.microsoft.com/office/powerpoint/2010/main" val="668043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401897-6587-4289-920A-B7CC9F82C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E35E-61AF-4428-B053-D6E23DDC7324}" type="slidenum">
              <a:rPr lang="en-US" smtClean="0"/>
              <a:t>13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0E58707-1460-4C09-93A2-317210214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EB3FBF-04EF-4F64-B3C2-4A029D0B772E}"/>
              </a:ext>
            </a:extLst>
          </p:cNvPr>
          <p:cNvSpPr txBox="1"/>
          <p:nvPr/>
        </p:nvSpPr>
        <p:spPr>
          <a:xfrm>
            <a:off x="304799" y="4938474"/>
            <a:ext cx="853440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1000" b="1" dirty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endParaRPr lang="en-US" sz="1000" dirty="0">
              <a:solidFill>
                <a:srgbClr val="1C3C6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000" dirty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communication does not provide legal advice, nor does it create an attorney-client relationship with you or any other reader.  If you require legal guidance in any specific situation, you should engage a qualified lawyer for that purpose.  Prior results do not guarantee a similar outcome.</a:t>
            </a:r>
          </a:p>
          <a:p>
            <a:pPr marL="0" indent="0">
              <a:buNone/>
            </a:pPr>
            <a:r>
              <a:rPr lang="en-US" sz="1000" dirty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US" sz="1000" b="1" dirty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Attorney Advertising</a:t>
            </a:r>
            <a:endParaRPr lang="en-US" sz="1000" dirty="0">
              <a:solidFill>
                <a:srgbClr val="1C3C6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000" dirty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possible that under the laws, rules, or regulations of certain jurisdictions, this may be construed as an advertisement or solicitation.</a:t>
            </a:r>
          </a:p>
          <a:p>
            <a:pPr marL="0" indent="0">
              <a:buNone/>
            </a:pPr>
            <a:r>
              <a:rPr lang="en-US" sz="1000" dirty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 algn="ctr">
              <a:buNone/>
            </a:pPr>
            <a:r>
              <a:rPr lang="en-US" sz="1000" dirty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2021 PilieroMazza PLLC</a:t>
            </a:r>
          </a:p>
          <a:p>
            <a:pPr marL="0" indent="0" algn="ctr">
              <a:buNone/>
            </a:pPr>
            <a:r>
              <a:rPr lang="en-US" sz="1000" dirty="0">
                <a:solidFill>
                  <a:srgbClr val="1C3C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rights reserved.</a:t>
            </a:r>
          </a:p>
          <a:p>
            <a:endParaRPr lang="en-US" sz="800" dirty="0">
              <a:solidFill>
                <a:srgbClr val="1C3C6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Placeholder 6">
            <a:extLst>
              <a:ext uri="{FF2B5EF4-FFF2-40B4-BE49-F238E27FC236}">
                <a16:creationId xmlns:a16="http://schemas.microsoft.com/office/drawing/2014/main" id="{7E972D18-015D-46E9-A463-27B7DD7923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5" b="2865"/>
          <a:stretch>
            <a:fillRect/>
          </a:stretch>
        </p:blipFill>
        <p:spPr>
          <a:xfrm>
            <a:off x="485095" y="1535113"/>
            <a:ext cx="1524000" cy="1436687"/>
          </a:xfrm>
          <a:prstGeom prst="rect">
            <a:avLst/>
          </a:prstGeom>
        </p:spPr>
      </p:pic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2FFF14AC-872B-4C9C-98A4-2AE571B8A421}"/>
              </a:ext>
            </a:extLst>
          </p:cNvPr>
          <p:cNvSpPr txBox="1">
            <a:spLocks/>
          </p:cNvSpPr>
          <p:nvPr/>
        </p:nvSpPr>
        <p:spPr>
          <a:xfrm>
            <a:off x="2057400" y="1559004"/>
            <a:ext cx="2590800" cy="141279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rgbClr val="1C3C6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kern="1200">
                <a:solidFill>
                  <a:srgbClr val="1C3C6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58595B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rgbClr val="1AAABD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Nichole Atallah 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Partner</a:t>
            </a:r>
          </a:p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PilieroMazza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PLLC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Labor &amp; Employment 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202.857.1000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natallah@pilieromazza.com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22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Nichole Atallah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sz="2400" dirty="0"/>
              <a:t>Nichole Atallah counsels clients in a broad range of employment matters, including compliance with Title VII, ADA, ADEA, FLSA/wage and hour, FMLA, wrongful termination, and reduction in force. She advises clients in general business matters, including interpreting and drafting employee compensation and benefit arrangements, confidentiality, non-compete and non-solicitation agreements, as well as separation agreements.</a:t>
            </a:r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Ms. Atallah has substantial experience assisting government contractors with FAR Part 22 compliance, including the Davis Bacon Act, the Service </a:t>
            </a:r>
            <a:r>
              <a:rPr lang="en-US" sz="2400" dirty="0" err="1"/>
              <a:t>Contractyes</a:t>
            </a:r>
            <a:r>
              <a:rPr lang="en-US" sz="2400" dirty="0"/>
              <a:t> Act, and Equal Employment Opportunity requirements specific to government contractors.  Additionally, she has advised tribally-owned entities on unique labor and employment issues, including Native American preferences, sovereign immunity questions, and Title VII jurisdiction.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E35E-61AF-4428-B053-D6E23DDC7324}" type="slidenum">
              <a:rPr lang="en-US" smtClean="0"/>
              <a:t>2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Nichole Atallah </a:t>
            </a:r>
          </a:p>
          <a:p>
            <a:r>
              <a:rPr lang="en-US" dirty="0"/>
              <a:t>Partner</a:t>
            </a:r>
          </a:p>
          <a:p>
            <a:r>
              <a:rPr lang="en-US" dirty="0" err="1"/>
              <a:t>PilieroMazza</a:t>
            </a:r>
            <a:r>
              <a:rPr lang="en-US" dirty="0"/>
              <a:t> PLLC</a:t>
            </a:r>
          </a:p>
          <a:p>
            <a:r>
              <a:rPr lang="en-US" dirty="0"/>
              <a:t>Labor &amp; Employment </a:t>
            </a:r>
          </a:p>
          <a:p>
            <a:r>
              <a:rPr lang="en-US" dirty="0"/>
              <a:t>202.857.1000</a:t>
            </a:r>
          </a:p>
          <a:p>
            <a:r>
              <a:rPr lang="en-US" dirty="0"/>
              <a:t>natallah@pilieromazza.com</a:t>
            </a:r>
          </a:p>
          <a:p>
            <a:endParaRPr lang="en-US" dirty="0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62E99CA2-7C5D-412C-90AF-E89B4545775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5" b="286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25356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E35E-61AF-4428-B053-D6E23DDC7324}" type="slidenum">
              <a:rPr lang="en-US" smtClean="0"/>
              <a:t>3</a:t>
            </a:fld>
            <a:endParaRPr lang="en-US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26199529-B2DB-4041-9BF5-7615AC971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1200"/>
          </a:xfrm>
        </p:spPr>
        <p:txBody>
          <a:bodyPr>
            <a:noAutofit/>
          </a:bodyPr>
          <a:lstStyle/>
          <a:p>
            <a:pPr marL="0" indent="0" algn="just">
              <a:spcBef>
                <a:spcPct val="0"/>
              </a:spcBef>
              <a:spcAft>
                <a:spcPts val="1200"/>
              </a:spcAft>
              <a:buNone/>
            </a:pPr>
            <a:r>
              <a:rPr lang="en-US" sz="1500" dirty="0" err="1">
                <a:solidFill>
                  <a:schemeClr val="tx2"/>
                </a:solidFill>
                <a:cs typeface="Arial" panose="020B0604020202020204" pitchFamily="34" charset="0"/>
              </a:rPr>
              <a:t>PilieroMazza</a:t>
            </a:r>
            <a:r>
              <a:rPr lang="en-US" sz="1500" dirty="0">
                <a:solidFill>
                  <a:schemeClr val="tx2"/>
                </a:solidFill>
                <a:cs typeface="Arial" panose="020B0604020202020204" pitchFamily="34" charset="0"/>
              </a:rPr>
              <a:t>—a business law firm—serves as a strategic partner to government contractors and commercial businesses from across the United States in numerous industries.</a:t>
            </a:r>
          </a:p>
          <a:p>
            <a:pPr marL="0" indent="0" algn="just">
              <a:spcBef>
                <a:spcPct val="0"/>
              </a:spcBef>
              <a:spcAft>
                <a:spcPts val="1200"/>
              </a:spcAft>
              <a:buNone/>
            </a:pPr>
            <a:r>
              <a:rPr lang="en-US" sz="1500" dirty="0">
                <a:solidFill>
                  <a:schemeClr val="tx2"/>
                </a:solidFill>
                <a:cs typeface="Arial" panose="020B0604020202020204" pitchFamily="34" charset="0"/>
              </a:rPr>
              <a:t>We deliver results for our clients by implementing legal and business solutions that take the client’s best interests into consideration. Moreover, </a:t>
            </a:r>
            <a:r>
              <a:rPr lang="en-US" sz="1500" dirty="0" err="1">
                <a:solidFill>
                  <a:schemeClr val="tx2"/>
                </a:solidFill>
                <a:cs typeface="Arial" panose="020B0604020202020204" pitchFamily="34" charset="0"/>
              </a:rPr>
              <a:t>PilieroMazza’s</a:t>
            </a:r>
            <a:r>
              <a:rPr lang="en-US" sz="1500" dirty="0">
                <a:solidFill>
                  <a:schemeClr val="tx2"/>
                </a:solidFill>
                <a:cs typeface="Arial" panose="020B0604020202020204" pitchFamily="34" charset="0"/>
              </a:rPr>
              <a:t> efficient operational structure and lean approach to staffing matters translate into competitive pricing for our clients, while providing the highest standard of client service and legal acumen. </a:t>
            </a:r>
          </a:p>
          <a:p>
            <a:pPr marL="0" indent="0" algn="just">
              <a:spcBef>
                <a:spcPct val="0"/>
              </a:spcBef>
              <a:spcAft>
                <a:spcPts val="1200"/>
              </a:spcAft>
              <a:buNone/>
            </a:pPr>
            <a:r>
              <a:rPr lang="en-US" sz="1500" dirty="0" err="1">
                <a:solidFill>
                  <a:schemeClr val="tx2"/>
                </a:solidFill>
                <a:cs typeface="Arial" panose="020B0604020202020204" pitchFamily="34" charset="0"/>
              </a:rPr>
              <a:t>PilieroMazza</a:t>
            </a:r>
            <a:r>
              <a:rPr lang="en-US" sz="1500" dirty="0">
                <a:solidFill>
                  <a:schemeClr val="tx2"/>
                </a:solidFill>
                <a:cs typeface="Arial" panose="020B0604020202020204" pitchFamily="34" charset="0"/>
              </a:rPr>
              <a:t> is privileged to represent clients in the following areas:</a:t>
            </a:r>
            <a:endParaRPr lang="en-US" sz="15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C7420EEF-EE5A-43B9-9B86-A09BECE8E49B}"/>
              </a:ext>
            </a:extLst>
          </p:cNvPr>
          <p:cNvSpPr txBox="1"/>
          <p:nvPr/>
        </p:nvSpPr>
        <p:spPr>
          <a:xfrm>
            <a:off x="609600" y="3581400"/>
            <a:ext cx="4114800" cy="16303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0"/>
              </a:spcBef>
              <a:buFont typeface="Wingdings" panose="020B0604020202020204" pitchFamily="2" charset="2"/>
              <a:buChar char="v"/>
              <a:defRPr sz="22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694944" indent="-342900" algn="l" defTabSz="914400" rtl="0" eaLnBrk="1" latinLnBrk="0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  <a:defRPr sz="19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1042416" indent="-342900" algn="l" defTabSz="914400" rtl="0" eaLnBrk="1" latinLnBrk="0" hangingPunct="1">
              <a:spcBef>
                <a:spcPct val="0"/>
              </a:spcBef>
              <a:spcAft>
                <a:spcPts val="600"/>
              </a:spcAft>
              <a:buFont typeface="Wingdings" panose="020B0604020202020204" pitchFamily="2" charset="2"/>
              <a:buChar char="v"/>
              <a:defRPr sz="16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1371600" indent="-342900" algn="l" defTabSz="914400" rtl="0" eaLnBrk="1" latinLnBrk="0" hangingPunct="1">
              <a:spcBef>
                <a:spcPct val="20000"/>
              </a:spcBef>
              <a:buFont typeface="Wingdings" panose="020B0604020202020204" pitchFamily="2" charset="2"/>
              <a:buChar char="v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1714500" indent="-3429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v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Audits &amp; Investigations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Bid Protests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Business &amp; Transactions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Business Succession Planning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Corporate and Organizational Governance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Cybersecurity &amp; Data Privacy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Debt Financing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Employee Incentive and Bonus Plans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False Claims Act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Fund Formation &amp; Structuring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1FE666CB-650B-48EC-835A-4AE2E6F298F1}"/>
              </a:ext>
            </a:extLst>
          </p:cNvPr>
          <p:cNvSpPr txBox="1"/>
          <p:nvPr/>
        </p:nvSpPr>
        <p:spPr>
          <a:xfrm>
            <a:off x="4532587" y="3581400"/>
            <a:ext cx="4572000" cy="16303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0"/>
              </a:spcBef>
              <a:buFont typeface="Wingdings" panose="020B0604020202020204" pitchFamily="2" charset="2"/>
              <a:buChar char="v"/>
              <a:defRPr sz="22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694944" indent="-342900" algn="l" defTabSz="914400" rtl="0" eaLnBrk="1" latinLnBrk="0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  <a:defRPr sz="19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1042416" indent="-342900" algn="l" defTabSz="914400" rtl="0" eaLnBrk="1" latinLnBrk="0" hangingPunct="1">
              <a:spcBef>
                <a:spcPct val="0"/>
              </a:spcBef>
              <a:spcAft>
                <a:spcPts val="600"/>
              </a:spcAft>
              <a:buFont typeface="Wingdings" panose="020B0604020202020204" pitchFamily="2" charset="2"/>
              <a:buChar char="v"/>
              <a:defRPr sz="16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1371600" indent="-342900" algn="l" defTabSz="914400" rtl="0" eaLnBrk="1" latinLnBrk="0" hangingPunct="1">
              <a:spcBef>
                <a:spcPct val="20000"/>
              </a:spcBef>
              <a:buFont typeface="Wingdings" panose="020B0604020202020204" pitchFamily="2" charset="2"/>
              <a:buChar char="v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1714500" indent="-3429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v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Government Contracts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Government Contract Claims &amp; Appeals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Intellectual Property &amp; Technology Rights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Labor &amp; Employment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Labor &amp; Employment for Government Contractors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Litigation &amp; Dispute Resolution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Mergers &amp; Acquisitions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Native American Law &amp; Tribal Advocacy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Nonprofits</a:t>
            </a:r>
          </a:p>
          <a:p>
            <a:pPr marL="285750" indent="-285750" eaLnBrk="0" fontAlgn="auto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chemeClr val="tx2"/>
                </a:solidFill>
                <a:latin typeface="+mn-lt"/>
              </a:rPr>
              <a:t>Private Equity &amp; Venture Capital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512EE0-C6CE-4CA6-AE81-B63ABEB69A84}"/>
              </a:ext>
            </a:extLst>
          </p:cNvPr>
          <p:cNvSpPr txBox="1"/>
          <p:nvPr/>
        </p:nvSpPr>
        <p:spPr>
          <a:xfrm>
            <a:off x="2933700" y="6044625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1F497D"/>
                </a:solidFill>
              </a:rPr>
              <a:t>Subscribe to our mailing lists at</a:t>
            </a:r>
          </a:p>
          <a:p>
            <a:pPr algn="ctr"/>
            <a:r>
              <a:rPr lang="en-US" sz="1600" b="1" dirty="0">
                <a:solidFill>
                  <a:srgbClr val="1F497D"/>
                </a:solidFill>
              </a:rPr>
              <a:t>www.pilieromazza.com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91A6CE1-7A36-44F0-BCBB-91CF9BE91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About </a:t>
            </a:r>
            <a:r>
              <a:rPr lang="en-US" dirty="0" err="1"/>
              <a:t>PilieroMazza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848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1B54FB6-8225-42AC-B45C-B1EC0BA11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Spot the Issue </a:t>
            </a:r>
          </a:p>
          <a:p>
            <a:r>
              <a:rPr lang="en-US" dirty="0"/>
              <a:t>Mistakes can be costly </a:t>
            </a:r>
          </a:p>
          <a:p>
            <a:r>
              <a:rPr lang="en-US" dirty="0"/>
              <a:t>Have the tools in place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17753D-8B4C-4CA7-B8B9-721CF62A5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E35E-61AF-4428-B053-D6E23DDC7324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55A6AEA-2AA8-4A9A-99CF-DE72EA68A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this Matter?</a:t>
            </a:r>
          </a:p>
        </p:txBody>
      </p:sp>
    </p:spTree>
    <p:extLst>
      <p:ext uri="{BB962C8B-B14F-4D97-AF65-F5344CB8AC3E}">
        <p14:creationId xmlns:p14="http://schemas.microsoft.com/office/powerpoint/2010/main" val="1359405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1B54FB6-8225-42AC-B45C-B1EC0BA11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Government contracting is unique </a:t>
            </a:r>
          </a:p>
          <a:p>
            <a:r>
              <a:rPr lang="en-US" dirty="0"/>
              <a:t>Read the solicitation or contract </a:t>
            </a:r>
          </a:p>
          <a:p>
            <a:r>
              <a:rPr lang="en-US" dirty="0"/>
              <a:t>Minimize the risk of a protest </a:t>
            </a:r>
          </a:p>
          <a:p>
            <a:r>
              <a:rPr lang="en-US" dirty="0"/>
              <a:t>Expect and anticipate a protest </a:t>
            </a:r>
          </a:p>
          <a:p>
            <a:r>
              <a:rPr lang="en-US" dirty="0"/>
              <a:t>Ensure you meet the requirements </a:t>
            </a:r>
          </a:p>
          <a:p>
            <a:r>
              <a:rPr lang="en-US" dirty="0"/>
              <a:t>Set-aside contracts </a:t>
            </a:r>
          </a:p>
          <a:p>
            <a:r>
              <a:rPr lang="en-US" dirty="0"/>
              <a:t>Understand whether prevailing wage laws apply and where employees will be </a:t>
            </a:r>
          </a:p>
          <a:p>
            <a:r>
              <a:rPr lang="en-US" dirty="0"/>
              <a:t>Identify ambiguities before you submit the proposal 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17753D-8B4C-4CA7-B8B9-721CF62A5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E35E-61AF-4428-B053-D6E23DDC7324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55A6AEA-2AA8-4A9A-99CF-DE72EA68A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 The Solicitation/Contract </a:t>
            </a:r>
          </a:p>
        </p:txBody>
      </p:sp>
    </p:spTree>
    <p:extLst>
      <p:ext uri="{BB962C8B-B14F-4D97-AF65-F5344CB8AC3E}">
        <p14:creationId xmlns:p14="http://schemas.microsoft.com/office/powerpoint/2010/main" val="893038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1B54FB6-8225-42AC-B45C-B1EC0BA11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Federal Acquisition Regulation </a:t>
            </a:r>
          </a:p>
          <a:p>
            <a:r>
              <a:rPr lang="en-US" dirty="0"/>
              <a:t>DFARS </a:t>
            </a:r>
          </a:p>
          <a:p>
            <a:r>
              <a:rPr lang="en-US" dirty="0"/>
              <a:t>Small Business Administration </a:t>
            </a:r>
          </a:p>
          <a:p>
            <a:r>
              <a:rPr lang="en-US" dirty="0"/>
              <a:t>Agency requirements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17753D-8B4C-4CA7-B8B9-721CF62A5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E35E-61AF-4428-B053-D6E23DDC7324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55A6AEA-2AA8-4A9A-99CF-DE72EA68A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Regulations, Regulations, Regulations </a:t>
            </a:r>
          </a:p>
        </p:txBody>
      </p:sp>
    </p:spTree>
    <p:extLst>
      <p:ext uri="{BB962C8B-B14F-4D97-AF65-F5344CB8AC3E}">
        <p14:creationId xmlns:p14="http://schemas.microsoft.com/office/powerpoint/2010/main" val="2288963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864696D-234D-4942-B57B-E14923637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Prevailing Wage Laws (Service Contract Act) </a:t>
            </a:r>
          </a:p>
          <a:p>
            <a:r>
              <a:rPr lang="en-US" dirty="0"/>
              <a:t>Classifications</a:t>
            </a:r>
          </a:p>
          <a:p>
            <a:r>
              <a:rPr lang="en-US" dirty="0"/>
              <a:t>Localities of Work </a:t>
            </a:r>
          </a:p>
          <a:p>
            <a:r>
              <a:rPr lang="en-US" dirty="0"/>
              <a:t>Most generous applies:</a:t>
            </a:r>
          </a:p>
          <a:p>
            <a:pPr lvl="1"/>
            <a:r>
              <a:rPr lang="en-US" dirty="0"/>
              <a:t>Sick Leave</a:t>
            </a:r>
          </a:p>
          <a:p>
            <a:pPr lvl="1"/>
            <a:r>
              <a:rPr lang="en-US" dirty="0"/>
              <a:t>Minimum Wage Requirements </a:t>
            </a:r>
          </a:p>
          <a:p>
            <a:pPr lvl="1"/>
            <a:r>
              <a:rPr lang="en-US" dirty="0"/>
              <a:t>Vacation</a:t>
            </a:r>
          </a:p>
          <a:p>
            <a:pPr lvl="1"/>
            <a:r>
              <a:rPr lang="en-US" dirty="0"/>
              <a:t>Overtime</a:t>
            </a:r>
          </a:p>
          <a:p>
            <a:pPr lvl="1"/>
            <a:r>
              <a:rPr lang="en-US" dirty="0"/>
              <a:t>Meal and rest breaks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8D0545-A4E2-4485-B1CA-94C1068EC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E35E-61AF-4428-B053-D6E23DDC7324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5385701-FBE1-4699-9A05-DC06B2623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Wage and Hour Obligations </a:t>
            </a:r>
          </a:p>
        </p:txBody>
      </p:sp>
    </p:spTree>
    <p:extLst>
      <p:ext uri="{BB962C8B-B14F-4D97-AF65-F5344CB8AC3E}">
        <p14:creationId xmlns:p14="http://schemas.microsoft.com/office/powerpoint/2010/main" val="3383699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99EC67-8F7F-467B-82C1-1F7952AA3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07153-C0E8-4F0A-BC2B-B1D5755C4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E35E-61AF-4428-B053-D6E23DDC7324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19B2784-5AC1-4D5B-BB87-D0A255845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Subcontracts, Teaming, Partners 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71E081E-9415-4D3F-B196-9BAA6BE94E7D}"/>
              </a:ext>
            </a:extLst>
          </p:cNvPr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–"/>
              <a:defRPr sz="2800" kern="1200">
                <a:solidFill>
                  <a:srgbClr val="1C3C6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kern="1200">
                <a:solidFill>
                  <a:srgbClr val="1C3C6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58595B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rgbClr val="1AAABD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Hope for the best, expect the worst </a:t>
            </a:r>
          </a:p>
          <a:p>
            <a:r>
              <a:rPr lang="en-US" dirty="0"/>
              <a:t>Risk tolerance </a:t>
            </a:r>
          </a:p>
          <a:p>
            <a:r>
              <a:rPr lang="en-US" dirty="0"/>
              <a:t>Not one size, fits all </a:t>
            </a:r>
          </a:p>
          <a:p>
            <a:r>
              <a:rPr lang="en-US" dirty="0"/>
              <a:t>Jurisdictions, dispute resolution, exclusivity, termination, workshare </a:t>
            </a:r>
          </a:p>
          <a:p>
            <a:r>
              <a:rPr lang="en-US" dirty="0"/>
              <a:t>What is enforceable and what is not </a:t>
            </a:r>
          </a:p>
        </p:txBody>
      </p:sp>
    </p:spTree>
    <p:extLst>
      <p:ext uri="{BB962C8B-B14F-4D97-AF65-F5344CB8AC3E}">
        <p14:creationId xmlns:p14="http://schemas.microsoft.com/office/powerpoint/2010/main" val="450943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07153-C0E8-4F0A-BC2B-B1D5755C4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E35E-61AF-4428-B053-D6E23DDC7324}" type="slidenum">
              <a:rPr lang="en-US" smtClean="0"/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19B2784-5AC1-4D5B-BB87-D0A255845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Looking Down the Road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5A86D-35C5-4D34-A886-449DC6EF6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Laws effective during performance </a:t>
            </a:r>
          </a:p>
          <a:p>
            <a:r>
              <a:rPr lang="en-US" dirty="0"/>
              <a:t>Changing employee thresholds </a:t>
            </a:r>
          </a:p>
          <a:p>
            <a:r>
              <a:rPr lang="en-US" dirty="0"/>
              <a:t>Limitations on subcontracting </a:t>
            </a:r>
          </a:p>
          <a:p>
            <a:r>
              <a:rPr lang="en-US" dirty="0"/>
              <a:t>Managing compliance </a:t>
            </a:r>
          </a:p>
        </p:txBody>
      </p:sp>
    </p:spTree>
    <p:extLst>
      <p:ext uri="{BB962C8B-B14F-4D97-AF65-F5344CB8AC3E}">
        <p14:creationId xmlns:p14="http://schemas.microsoft.com/office/powerpoint/2010/main" val="3005014911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1503</TotalTime>
  <Words>725</Words>
  <Application>Microsoft Office PowerPoint</Application>
  <PresentationFormat>Letter Paper (8.5x11 in)</PresentationFormat>
  <Paragraphs>125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Content</vt:lpstr>
      <vt:lpstr>Top Missteps That Lead To Legal Challenges For Government Contractors</vt:lpstr>
      <vt:lpstr>Nichole Atallah</vt:lpstr>
      <vt:lpstr>About PilieroMazza</vt:lpstr>
      <vt:lpstr>Why Does this Matter?</vt:lpstr>
      <vt:lpstr>Understand The Solicitation/Contract </vt:lpstr>
      <vt:lpstr>Regulations, Regulations, Regulations </vt:lpstr>
      <vt:lpstr>Wage and Hour Obligations </vt:lpstr>
      <vt:lpstr>Subcontracts, Teaming, Partners </vt:lpstr>
      <vt:lpstr>Looking Down the Road </vt:lpstr>
      <vt:lpstr>Claims and Appeals </vt:lpstr>
      <vt:lpstr>New Kid In Town</vt:lpstr>
      <vt:lpstr>Support Systems and Advisors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7-25-2020b</dc:title>
  <dc:creator>Sheryl K. Miller</dc:creator>
  <cp:lastModifiedBy>Nichole Atallah</cp:lastModifiedBy>
  <cp:revision>84</cp:revision>
  <dcterms:created xsi:type="dcterms:W3CDTF">2020-07-29T02:32:13Z</dcterms:created>
  <dcterms:modified xsi:type="dcterms:W3CDTF">2021-09-10T01:21:00Z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2020-07-25T00:00:00Z</vt:filetime>
  </property>
  <property fmtid="{D5CDD505-2E9C-101B-9397-08002B2CF9AE}" pid="3" name="Creator">
    <vt:lpwstr>Adobe Illustrator 24.0 (Macintosh)</vt:lpwstr>
  </property>
  <property fmtid="{D5CDD505-2E9C-101B-9397-08002B2CF9AE}" pid="4" name="LastSaved">
    <vt:filetime>2020-07-29T00:00:00Z</vt:filetime>
  </property>
</Properties>
</file>