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8" r:id="rId2"/>
  </p:sldMasterIdLst>
  <p:notesMasterIdLst>
    <p:notesMasterId r:id="rId30"/>
  </p:notesMasterIdLst>
  <p:handoutMasterIdLst>
    <p:handoutMasterId r:id="rId31"/>
  </p:handoutMasterIdLst>
  <p:sldIdLst>
    <p:sldId id="418" r:id="rId3"/>
    <p:sldId id="391" r:id="rId4"/>
    <p:sldId id="392" r:id="rId5"/>
    <p:sldId id="393" r:id="rId6"/>
    <p:sldId id="394" r:id="rId7"/>
    <p:sldId id="395" r:id="rId8"/>
    <p:sldId id="396" r:id="rId9"/>
    <p:sldId id="397" r:id="rId10"/>
    <p:sldId id="398" r:id="rId11"/>
    <p:sldId id="399" r:id="rId12"/>
    <p:sldId id="400" r:id="rId13"/>
    <p:sldId id="401" r:id="rId14"/>
    <p:sldId id="402" r:id="rId15"/>
    <p:sldId id="403" r:id="rId16"/>
    <p:sldId id="405" r:id="rId17"/>
    <p:sldId id="406" r:id="rId18"/>
    <p:sldId id="407" r:id="rId19"/>
    <p:sldId id="408" r:id="rId20"/>
    <p:sldId id="409" r:id="rId21"/>
    <p:sldId id="410" r:id="rId22"/>
    <p:sldId id="411" r:id="rId23"/>
    <p:sldId id="412" r:id="rId24"/>
    <p:sldId id="413" r:id="rId25"/>
    <p:sldId id="419" r:id="rId26"/>
    <p:sldId id="414" r:id="rId27"/>
    <p:sldId id="416" r:id="rId28"/>
    <p:sldId id="420" r:id="rId29"/>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67A"/>
    <a:srgbClr val="B18F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552" autoAdjust="0"/>
  </p:normalViewPr>
  <p:slideViewPr>
    <p:cSldViewPr>
      <p:cViewPr>
        <p:scale>
          <a:sx n="100" d="100"/>
          <a:sy n="100" d="100"/>
        </p:scale>
        <p:origin x="-1278"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446"/>
    </p:cViewPr>
  </p:sorterViewPr>
  <p:notesViewPr>
    <p:cSldViewPr>
      <p:cViewPr varScale="1">
        <p:scale>
          <a:sx n="81" d="100"/>
          <a:sy n="81" d="100"/>
        </p:scale>
        <p:origin x="-3162" y="-10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112" tIns="46056" rIns="92112" bIns="46056" rtlCol="0"/>
          <a:lstStyle>
            <a:lvl1pPr algn="l">
              <a:defRPr sz="1200"/>
            </a:lvl1pPr>
          </a:lstStyle>
          <a:p>
            <a:r>
              <a:rPr lang="en-US" sz="1100" dirty="0" smtClean="0">
                <a:latin typeface="Georgia" panose="02040502050405020303" pitchFamily="18" charset="0"/>
              </a:rPr>
              <a:t>PilieroMazza PLLC</a:t>
            </a:r>
            <a:endParaRPr lang="en-US" sz="1100" dirty="0">
              <a:latin typeface="Georgia" panose="02040502050405020303" pitchFamily="18" charset="0"/>
            </a:endParaRPr>
          </a:p>
        </p:txBody>
      </p:sp>
      <p:sp>
        <p:nvSpPr>
          <p:cNvPr id="4" name="Footer Placeholder 3"/>
          <p:cNvSpPr>
            <a:spLocks noGrp="1"/>
          </p:cNvSpPr>
          <p:nvPr>
            <p:ph type="ftr" sz="quarter" idx="2"/>
          </p:nvPr>
        </p:nvSpPr>
        <p:spPr>
          <a:xfrm>
            <a:off x="0" y="8829967"/>
            <a:ext cx="5310964" cy="464820"/>
          </a:xfrm>
          <a:prstGeom prst="rect">
            <a:avLst/>
          </a:prstGeom>
        </p:spPr>
        <p:txBody>
          <a:bodyPr vert="horz" lIns="92112" tIns="46056" rIns="92112" bIns="46056" rtlCol="0" anchor="b"/>
          <a:lstStyle>
            <a:lvl1pPr algn="l">
              <a:defRPr sz="1200"/>
            </a:lvl1pPr>
          </a:lstStyle>
          <a:p>
            <a:r>
              <a:rPr lang="en-US" sz="1100" dirty="0" smtClean="0">
                <a:latin typeface="Georgia" panose="02040502050405020303" pitchFamily="18" charset="0"/>
              </a:rPr>
              <a:t>Small Business Government Contractors:  Legislative and Regulatory Update</a:t>
            </a:r>
            <a:endParaRPr lang="en-US" sz="1100" dirty="0">
              <a:latin typeface="Georgia" panose="02040502050405020303" pitchFamily="18" charset="0"/>
            </a:endParaRPr>
          </a:p>
        </p:txBody>
      </p:sp>
      <p:sp>
        <p:nvSpPr>
          <p:cNvPr id="5" name="Slide Number Placeholder 4"/>
          <p:cNvSpPr>
            <a:spLocks noGrp="1"/>
          </p:cNvSpPr>
          <p:nvPr>
            <p:ph type="sldNum" sz="quarter" idx="3"/>
          </p:nvPr>
        </p:nvSpPr>
        <p:spPr>
          <a:xfrm>
            <a:off x="6208592" y="8829967"/>
            <a:ext cx="671630" cy="464820"/>
          </a:xfrm>
          <a:prstGeom prst="rect">
            <a:avLst/>
          </a:prstGeom>
        </p:spPr>
        <p:txBody>
          <a:bodyPr vert="horz" lIns="92112" tIns="46056" rIns="92112" bIns="46056" rtlCol="0" anchor="b"/>
          <a:lstStyle>
            <a:lvl1pPr algn="r">
              <a:defRPr sz="1200"/>
            </a:lvl1pPr>
          </a:lstStyle>
          <a:p>
            <a:fld id="{52BBF3A0-1704-42DE-AB93-9A04E8664AE8}" type="slidenum">
              <a:rPr lang="en-US" sz="1100" smtClean="0">
                <a:latin typeface="Georgia" panose="02040502050405020303" pitchFamily="18" charset="0"/>
              </a:rPr>
              <a:t>‹#›</a:t>
            </a:fld>
            <a:endParaRPr lang="en-US" sz="1100" dirty="0">
              <a:latin typeface="Georgia" panose="02040502050405020303" pitchFamily="18" charset="0"/>
            </a:endParaRPr>
          </a:p>
        </p:txBody>
      </p:sp>
      <p:sp>
        <p:nvSpPr>
          <p:cNvPr id="3" name="Date Placeholder 2"/>
          <p:cNvSpPr>
            <a:spLocks noGrp="1"/>
          </p:cNvSpPr>
          <p:nvPr>
            <p:ph type="dt" sz="quarter" idx="1"/>
          </p:nvPr>
        </p:nvSpPr>
        <p:spPr>
          <a:xfrm>
            <a:off x="3897514" y="1"/>
            <a:ext cx="2982742" cy="464980"/>
          </a:xfrm>
          <a:prstGeom prst="rect">
            <a:avLst/>
          </a:prstGeom>
        </p:spPr>
        <p:txBody>
          <a:bodyPr vert="horz" lIns="91440" tIns="45720" rIns="91440" bIns="45720" rtlCol="0"/>
          <a:lstStyle>
            <a:lvl1pPr algn="r">
              <a:defRPr sz="1200"/>
            </a:lvl1pPr>
          </a:lstStyle>
          <a:p>
            <a:r>
              <a:rPr lang="en-US" sz="1100" dirty="0" smtClean="0">
                <a:latin typeface="Georgia" panose="02040502050405020303" pitchFamily="18" charset="0"/>
              </a:rPr>
              <a:t>9/19/2014</a:t>
            </a:r>
            <a:endParaRPr lang="en-US" sz="1100" dirty="0">
              <a:latin typeface="Georgia" panose="02040502050405020303" pitchFamily="18" charset="0"/>
            </a:endParaRPr>
          </a:p>
        </p:txBody>
      </p:sp>
    </p:spTree>
    <p:extLst>
      <p:ext uri="{BB962C8B-B14F-4D97-AF65-F5344CB8AC3E}">
        <p14:creationId xmlns:p14="http://schemas.microsoft.com/office/powerpoint/2010/main" val="2089327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112" tIns="46056" rIns="92112" bIns="46056" rtlCol="0"/>
          <a:lstStyle>
            <a:lvl1pPr algn="l">
              <a:defRPr sz="1200"/>
            </a:lvl1pPr>
          </a:lstStyle>
          <a:p>
            <a:endParaRPr lang="en-US" dirty="0"/>
          </a:p>
        </p:txBody>
      </p:sp>
      <p:sp>
        <p:nvSpPr>
          <p:cNvPr id="3" name="Date Placeholder 2"/>
          <p:cNvSpPr>
            <a:spLocks noGrp="1"/>
          </p:cNvSpPr>
          <p:nvPr>
            <p:ph type="dt" idx="1"/>
          </p:nvPr>
        </p:nvSpPr>
        <p:spPr>
          <a:xfrm>
            <a:off x="3898103" y="0"/>
            <a:ext cx="2982119" cy="464820"/>
          </a:xfrm>
          <a:prstGeom prst="rect">
            <a:avLst/>
          </a:prstGeom>
        </p:spPr>
        <p:txBody>
          <a:bodyPr vert="horz" lIns="92112" tIns="46056" rIns="92112" bIns="46056" rtlCol="0"/>
          <a:lstStyle>
            <a:lvl1pPr algn="r">
              <a:defRPr sz="1200"/>
            </a:lvl1pPr>
          </a:lstStyle>
          <a:p>
            <a:fld id="{ED79B46E-6DCF-4B13-84E0-1DB8C18F2CD6}" type="datetimeFigureOut">
              <a:rPr lang="en-US" smtClean="0"/>
              <a:t>11/20/2014</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112" tIns="46056" rIns="92112" bIns="46056" rtlCol="0" anchor="ctr"/>
          <a:lstStyle/>
          <a:p>
            <a:endParaRPr lang="en-US" dirty="0"/>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2112" tIns="46056" rIns="92112" bIns="4605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112" tIns="46056" rIns="92112" bIns="4605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3" y="8829967"/>
            <a:ext cx="2982119" cy="464820"/>
          </a:xfrm>
          <a:prstGeom prst="rect">
            <a:avLst/>
          </a:prstGeom>
        </p:spPr>
        <p:txBody>
          <a:bodyPr vert="horz" lIns="92112" tIns="46056" rIns="92112" bIns="46056" rtlCol="0" anchor="b"/>
          <a:lstStyle>
            <a:lvl1pPr algn="r">
              <a:defRPr sz="1200"/>
            </a:lvl1pPr>
          </a:lstStyle>
          <a:p>
            <a:fld id="{BF2F4AE1-9120-4A6D-8A42-C8C1F971C223}" type="slidenum">
              <a:rPr lang="en-US" smtClean="0"/>
              <a:t>‹#›</a:t>
            </a:fld>
            <a:endParaRPr lang="en-US" dirty="0"/>
          </a:p>
        </p:txBody>
      </p:sp>
    </p:spTree>
    <p:extLst>
      <p:ext uri="{BB962C8B-B14F-4D97-AF65-F5344CB8AC3E}">
        <p14:creationId xmlns:p14="http://schemas.microsoft.com/office/powerpoint/2010/main" val="3010628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r>
              <a:rPr lang="en-US" dirty="0" smtClean="0"/>
              <a:t>5/26/2011</a:t>
            </a:r>
            <a:endParaRPr lang="en-US" dirty="0"/>
          </a:p>
        </p:txBody>
      </p:sp>
      <p:sp>
        <p:nvSpPr>
          <p:cNvPr id="5" name="Footer Placeholder 4"/>
          <p:cNvSpPr>
            <a:spLocks noGrp="1"/>
          </p:cNvSpPr>
          <p:nvPr>
            <p:ph type="ftr" sz="quarter" idx="11"/>
          </p:nvPr>
        </p:nvSpPr>
        <p:spPr/>
        <p:txBody>
          <a:bodyPr/>
          <a:lstStyle/>
          <a:p>
            <a:pPr>
              <a:defRPr/>
            </a:pPr>
            <a:r>
              <a:rPr lang="en-US" dirty="0" smtClean="0"/>
              <a:t>Maximizing Your Time as a Small Business</a:t>
            </a: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
        <p:nvSpPr>
          <p:cNvPr id="4" name="Date Placeholder 3"/>
          <p:cNvSpPr>
            <a:spLocks noGrp="1"/>
          </p:cNvSpPr>
          <p:nvPr>
            <p:ph type="dt" idx="10"/>
          </p:nvPr>
        </p:nvSpPr>
        <p:spPr/>
        <p:txBody>
          <a:bodyPr/>
          <a:lstStyle/>
          <a:p>
            <a:pPr>
              <a:defRPr/>
            </a:pPr>
            <a:endParaRPr lang="en-US" dirty="0"/>
          </a:p>
        </p:txBody>
      </p:sp>
      <p:sp>
        <p:nvSpPr>
          <p:cNvPr id="6" name="Header Placeholder 5"/>
          <p:cNvSpPr>
            <a:spLocks noGrp="1"/>
          </p:cNvSpPr>
          <p:nvPr>
            <p:ph type="hdr" sz="quarter" idx="12"/>
          </p:nvPr>
        </p:nvSpPr>
        <p:spPr/>
        <p:txBody>
          <a:bodyPr/>
          <a:lstStyle/>
          <a:p>
            <a:pPr>
              <a:defRPr/>
            </a:pPr>
            <a:r>
              <a:rPr lang="en-US" dirty="0" smtClean="0"/>
              <a:t>PilieroMazza PLLC</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5"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183979341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2152650"/>
          </a:xfrm>
        </p:spPr>
        <p:txBody>
          <a:bodyPr/>
          <a:lstStyle>
            <a:lvl1pPr>
              <a:defRPr b="1" cap="small" baseline="0">
                <a:latin typeface="Georgia"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990600"/>
          </a:xfrm>
        </p:spPr>
        <p:txBody>
          <a:bodyPr>
            <a:normAutofit/>
          </a:bodyPr>
          <a:lstStyle>
            <a:lvl1pPr marL="0" indent="0" algn="ctr">
              <a:buNone/>
              <a:defRPr sz="280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3" name="Text Placeholder 12"/>
          <p:cNvSpPr>
            <a:spLocks noGrp="1"/>
          </p:cNvSpPr>
          <p:nvPr>
            <p:ph type="body" sz="quarter" idx="12" hasCustomPrompt="1"/>
          </p:nvPr>
        </p:nvSpPr>
        <p:spPr>
          <a:xfrm>
            <a:off x="1219200" y="5260975"/>
            <a:ext cx="3048000" cy="1063625"/>
          </a:xfrm>
        </p:spPr>
        <p:txBody>
          <a:bodyPr>
            <a:noAutofit/>
          </a:bodyPr>
          <a:lstStyle>
            <a:lvl1pPr marL="0" indent="0">
              <a:buFontTx/>
              <a:buNone/>
              <a:defRPr sz="2000">
                <a:latin typeface="Georgia" pitchFamily="18" charset="0"/>
              </a:defRPr>
            </a:lvl1pPr>
            <a:lvl2pPr marL="457200" indent="0">
              <a:buFontTx/>
              <a:buNone/>
              <a:defRPr sz="2000">
                <a:latin typeface="Georgia" pitchFamily="18" charset="0"/>
              </a:defRPr>
            </a:lvl2pPr>
            <a:lvl3pPr marL="914400" indent="0">
              <a:buFontTx/>
              <a:buNone/>
              <a:defRPr sz="2000">
                <a:latin typeface="Georgia" pitchFamily="18" charset="0"/>
              </a:defRPr>
            </a:lvl3pPr>
            <a:lvl4pPr marL="1371600" indent="0">
              <a:buFontTx/>
              <a:buNone/>
              <a:defRPr sz="2000">
                <a:latin typeface="Georgia" pitchFamily="18" charset="0"/>
              </a:defRPr>
            </a:lvl4pPr>
            <a:lvl5pPr marL="1828800" indent="0">
              <a:buFontTx/>
              <a:buNone/>
              <a:defRPr sz="2000">
                <a:latin typeface="Georgia" pitchFamily="18" charset="0"/>
              </a:defRPr>
            </a:lvl5pPr>
          </a:lstStyle>
          <a:p>
            <a:pPr lvl="0"/>
            <a:r>
              <a:rPr lang="en-US" dirty="0" smtClean="0"/>
              <a:t>Click to edit text</a:t>
            </a:r>
          </a:p>
        </p:txBody>
      </p:sp>
    </p:spTree>
    <p:extLst>
      <p:ext uri="{BB962C8B-B14F-4D97-AF65-F5344CB8AC3E}">
        <p14:creationId xmlns:p14="http://schemas.microsoft.com/office/powerpoint/2010/main" val="3836044046"/>
      </p:ext>
    </p:extLst>
  </p:cSld>
  <p:clrMapOvr>
    <a:masterClrMapping/>
  </p:clrMapOvr>
  <p:timing>
    <p:tnLst>
      <p:par>
        <p:cTn id="1" dur="indefinite" restart="never" nodeType="tmRoot"/>
      </p:par>
    </p:tnLst>
  </p:timing>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5"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42194021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6"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4015945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4" name="Content Placeholder 3"/>
          <p:cNvSpPr>
            <a:spLocks noGrp="1"/>
          </p:cNvSpPr>
          <p:nvPr>
            <p:ph sz="half" idx="2"/>
          </p:nvPr>
        </p:nvSpPr>
        <p:spPr>
          <a:xfrm>
            <a:off x="457200" y="1524000"/>
            <a:ext cx="4040188" cy="4602163"/>
          </a:xfrm>
        </p:spPr>
        <p:txBody>
          <a:bodyPr>
            <a:normAutofit/>
          </a:bodyPr>
          <a:lstStyle>
            <a:lvl1pPr marL="0" indent="0">
              <a:buFontTx/>
              <a:buNone/>
              <a:defRPr sz="2000"/>
            </a:lvl1pPr>
            <a:lvl2pPr marL="341313" indent="0">
              <a:buFontTx/>
              <a:buNone/>
              <a:defRPr sz="2000"/>
            </a:lvl2pPr>
            <a:lvl3pPr marL="690563" indent="0">
              <a:buFontTx/>
              <a:buNone/>
              <a:defRPr sz="2000"/>
            </a:lvl3pPr>
            <a:lvl4pPr marL="1030287" indent="0">
              <a:buFontTx/>
              <a:buNone/>
              <a:defRPr sz="2000"/>
            </a:lvl4pPr>
            <a:lvl5pPr marL="1371600" indent="0">
              <a:buFontTx/>
              <a:buNone/>
              <a:defRPr sz="2000"/>
            </a:lvl5pPr>
            <a:lvl6pPr>
              <a:defRPr sz="1600"/>
            </a:lvl6pPr>
            <a:lvl7pPr>
              <a:defRPr sz="1600"/>
            </a:lvl7pPr>
            <a:lvl8pPr>
              <a:defRPr sz="1600"/>
            </a:lvl8pPr>
            <a:lvl9pPr>
              <a:defRPr sz="1600"/>
            </a:lvl9pPr>
          </a:lstStyle>
          <a:p>
            <a:pPr lvl="0"/>
            <a:r>
              <a:rPr lang="en-US" dirty="0" smtClean="0"/>
              <a:t>Click to edit Master text styles</a:t>
            </a:r>
          </a:p>
        </p:txBody>
      </p:sp>
      <p:sp>
        <p:nvSpPr>
          <p:cNvPr id="12" name="Picture Placeholder 11"/>
          <p:cNvSpPr>
            <a:spLocks noGrp="1"/>
          </p:cNvSpPr>
          <p:nvPr>
            <p:ph type="pic" sz="quarter" idx="13"/>
          </p:nvPr>
        </p:nvSpPr>
        <p:spPr>
          <a:xfrm>
            <a:off x="5181600" y="4038600"/>
            <a:ext cx="3208292" cy="1351254"/>
          </a:xfrm>
        </p:spPr>
        <p:txBody>
          <a:bodyPr/>
          <a:lstStyle/>
          <a:p>
            <a:endParaRPr lang="en-US" dirty="0"/>
          </a:p>
        </p:txBody>
      </p:sp>
      <p:sp>
        <p:nvSpPr>
          <p:cNvPr id="13" name="Picture Placeholder 11"/>
          <p:cNvSpPr>
            <a:spLocks noGrp="1"/>
          </p:cNvSpPr>
          <p:nvPr>
            <p:ph type="pic" sz="quarter" idx="14"/>
          </p:nvPr>
        </p:nvSpPr>
        <p:spPr>
          <a:xfrm>
            <a:off x="5181600" y="2286000"/>
            <a:ext cx="3208292" cy="1351254"/>
          </a:xfrm>
        </p:spPr>
        <p:txBody>
          <a:bodyPr/>
          <a:lstStyle/>
          <a:p>
            <a:endParaRPr lang="en-US" dirty="0"/>
          </a:p>
        </p:txBody>
      </p:sp>
      <p:sp>
        <p:nvSpPr>
          <p:cNvPr id="6" name="Date Placeholder 3"/>
          <p:cNvSpPr>
            <a:spLocks noGrp="1"/>
          </p:cNvSpPr>
          <p:nvPr>
            <p:ph type="dt" sz="half" idx="15"/>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7"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12790158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4"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345418441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3"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20813235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228600" y="6324600"/>
            <a:ext cx="2133600" cy="365125"/>
          </a:xfrm>
          <a:prstGeom prst="rect">
            <a:avLst/>
          </a:prstGeom>
        </p:spPr>
        <p:txBody>
          <a:bodyPr vert="horz" lIns="91440" tIns="45720" rIns="91440" bIns="45720" rtlCol="0" anchor="ctr"/>
          <a:lstStyle>
            <a:lvl1pPr algn="l">
              <a:defRPr sz="1150" baseline="0">
                <a:solidFill>
                  <a:schemeClr val="tx1"/>
                </a:solidFill>
              </a:defRPr>
            </a:lvl1pPr>
          </a:lstStyle>
          <a:p>
            <a:pPr>
              <a:defRPr/>
            </a:pPr>
            <a:r>
              <a:rPr lang="en-US" dirty="0" smtClean="0"/>
              <a:t>© PilieroMazza PLLC 2014</a:t>
            </a:r>
          </a:p>
        </p:txBody>
      </p:sp>
      <p:sp>
        <p:nvSpPr>
          <p:cNvPr id="6"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baseline="0">
                <a:solidFill>
                  <a:schemeClr val="tx1"/>
                </a:solidFill>
              </a:defRPr>
            </a:lvl1pPr>
          </a:lstStyle>
          <a:p>
            <a:fld id="{2D983562-B4A1-4825-B09D-5C9F71E0D8A5}" type="slidenum">
              <a:rPr lang="en-US" smtClean="0"/>
              <a:pPr/>
              <a:t>‹#›</a:t>
            </a:fld>
            <a:endParaRPr lang="en-US" dirty="0"/>
          </a:p>
        </p:txBody>
      </p:sp>
    </p:spTree>
    <p:extLst>
      <p:ext uri="{BB962C8B-B14F-4D97-AF65-F5344CB8AC3E}">
        <p14:creationId xmlns:p14="http://schemas.microsoft.com/office/powerpoint/2010/main" val="390911141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userDrawn="1">
  <p:cSld name="7_Title Slide">
    <p:spTree>
      <p:nvGrpSpPr>
        <p:cNvPr id="1" name=""/>
        <p:cNvGrpSpPr/>
        <p:nvPr/>
      </p:nvGrpSpPr>
      <p:grpSpPr>
        <a:xfrm>
          <a:off x="0" y="0"/>
          <a:ext cx="0" cy="0"/>
          <a:chOff x="0" y="0"/>
          <a:chExt cx="0" cy="0"/>
        </a:xfrm>
      </p:grpSpPr>
      <p:sp>
        <p:nvSpPr>
          <p:cNvPr id="8203"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820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7" name="Text Placeholder 16"/>
          <p:cNvSpPr>
            <a:spLocks noGrp="1"/>
          </p:cNvSpPr>
          <p:nvPr>
            <p:ph type="body" sz="quarter" idx="10"/>
          </p:nvPr>
        </p:nvSpPr>
        <p:spPr>
          <a:xfrm>
            <a:off x="990600" y="1219200"/>
            <a:ext cx="1752600" cy="1143000"/>
          </a:xfrm>
        </p:spPr>
        <p:txBody>
          <a:bodyPr/>
          <a:lstStyle>
            <a:lvl1pPr algn="ctr">
              <a:buNone/>
              <a:defRPr sz="1800" baseline="30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txBox="1">
            <a:spLocks/>
          </p:cNvSpPr>
          <p:nvPr userDrawn="1"/>
        </p:nvSpPr>
        <p:spPr>
          <a:xfrm>
            <a:off x="228600" y="632460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Georgia" panose="02040502050405020303"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1150" baseline="0" dirty="0" smtClean="0">
                <a:solidFill>
                  <a:schemeClr val="tx1"/>
                </a:solidFill>
              </a:rPr>
              <a:t>© PilieroMazza PLLC 2014</a:t>
            </a:r>
          </a:p>
        </p:txBody>
      </p:sp>
      <p:sp>
        <p:nvSpPr>
          <p:cNvPr id="9" name="Slide Number Placeholder 5"/>
          <p:cNvSpPr txBox="1">
            <a:spLocks/>
          </p:cNvSpPr>
          <p:nvPr userDrawn="1"/>
        </p:nvSpPr>
        <p:spPr>
          <a:xfrm>
            <a:off x="6781800" y="63246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Georgia" panose="02040502050405020303"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983562-B4A1-4825-B09D-5C9F71E0D8A5}" type="slidenum">
              <a:rPr lang="en-US" sz="1150" baseline="0" smtClean="0">
                <a:solidFill>
                  <a:schemeClr val="tx1"/>
                </a:solidFill>
              </a:rPr>
              <a:pPr/>
              <a:t>‹#›</a:t>
            </a:fld>
            <a:endParaRPr lang="en-US" sz="1150" baseline="0" dirty="0">
              <a:solidFill>
                <a:schemeClr val="tx1"/>
              </a:solidFill>
            </a:endParaRPr>
          </a:p>
        </p:txBody>
      </p:sp>
    </p:spTree>
    <p:extLst>
      <p:ext uri="{BB962C8B-B14F-4D97-AF65-F5344CB8AC3E}">
        <p14:creationId xmlns:p14="http://schemas.microsoft.com/office/powerpoint/2010/main" val="362476723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userDrawn="1">
  <p:cSld name="4_Title Slide">
    <p:spTree>
      <p:nvGrpSpPr>
        <p:cNvPr id="1" name=""/>
        <p:cNvGrpSpPr/>
        <p:nvPr/>
      </p:nvGrpSpPr>
      <p:grpSpPr>
        <a:xfrm>
          <a:off x="0" y="0"/>
          <a:ext cx="0" cy="0"/>
          <a:chOff x="0" y="0"/>
          <a:chExt cx="0" cy="0"/>
        </a:xfrm>
      </p:grpSpPr>
      <p:sp>
        <p:nvSpPr>
          <p:cNvPr id="8203"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820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7" name="Text Placeholder 16"/>
          <p:cNvSpPr>
            <a:spLocks noGrp="1"/>
          </p:cNvSpPr>
          <p:nvPr>
            <p:ph type="body" sz="quarter" idx="10"/>
          </p:nvPr>
        </p:nvSpPr>
        <p:spPr>
          <a:xfrm>
            <a:off x="762000" y="304800"/>
            <a:ext cx="1752600" cy="1143000"/>
          </a:xfrm>
        </p:spPr>
        <p:txBody>
          <a:bodyPr/>
          <a:lstStyle>
            <a:lvl1pPr algn="ctr">
              <a:buNone/>
              <a:defRPr sz="1800" baseline="300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Rectangle 13"/>
          <p:cNvSpPr>
            <a:spLocks noGrp="1" noChangeArrowheads="1"/>
          </p:cNvSpPr>
          <p:nvPr>
            <p:ph type="dt" sz="quarter" idx="11"/>
          </p:nvPr>
        </p:nvSpPr>
        <p:spPr>
          <a:xfrm>
            <a:off x="457200" y="6248400"/>
            <a:ext cx="2133600" cy="476250"/>
          </a:xfrm>
        </p:spPr>
        <p:txBody>
          <a:bodyPr/>
          <a:lstStyle>
            <a:lvl1pPr>
              <a:defRPr smtClean="0"/>
            </a:lvl1pPr>
          </a:lstStyle>
          <a:p>
            <a:pPr>
              <a:defRPr/>
            </a:pPr>
            <a:fld id="{CCA2B7C0-B60C-4522-8003-22007D78C6D3}" type="datetime1">
              <a:rPr lang="en-US" smtClean="0">
                <a:latin typeface="Georgia" pitchFamily="18" charset="0"/>
              </a:rPr>
              <a:pPr>
                <a:defRPr/>
              </a:pPr>
              <a:t>11/20/2014</a:t>
            </a:fld>
            <a:r>
              <a:rPr lang="en-US" dirty="0" smtClean="0">
                <a:latin typeface="Georgia" pitchFamily="18" charset="0"/>
              </a:rPr>
              <a:t> February 19, 2009</a:t>
            </a:r>
            <a:endParaRPr lang="en-US" dirty="0">
              <a:latin typeface="Georgia" pitchFamily="18" charset="0"/>
            </a:endParaRPr>
          </a:p>
        </p:txBody>
      </p:sp>
      <p:sp>
        <p:nvSpPr>
          <p:cNvPr id="25" name="Rectangle 14"/>
          <p:cNvSpPr>
            <a:spLocks noGrp="1" noChangeArrowheads="1"/>
          </p:cNvSpPr>
          <p:nvPr>
            <p:ph type="ftr" sz="quarter" idx="12"/>
          </p:nvPr>
        </p:nvSpPr>
        <p:spPr>
          <a:xfrm>
            <a:off x="3124200" y="6251575"/>
            <a:ext cx="2895600" cy="476250"/>
          </a:xfrm>
          <a:prstGeom prst="rect">
            <a:avLst/>
          </a:prstGeom>
        </p:spPr>
        <p:txBody>
          <a:bodyPr/>
          <a:lstStyle>
            <a:lvl1pPr>
              <a:defRPr smtClean="0"/>
            </a:lvl1pPr>
          </a:lstStyle>
          <a:p>
            <a:pPr>
              <a:defRPr/>
            </a:pPr>
            <a:r>
              <a:rPr lang="en-US" dirty="0"/>
              <a:t>        © PilieroMazza PLLC 2009 </a:t>
            </a:r>
          </a:p>
        </p:txBody>
      </p:sp>
      <p:sp>
        <p:nvSpPr>
          <p:cNvPr id="26" name="Rectangle 15"/>
          <p:cNvSpPr>
            <a:spLocks noGrp="1" noChangeArrowheads="1"/>
          </p:cNvSpPr>
          <p:nvPr>
            <p:ph type="sldNum" sz="quarter" idx="13"/>
          </p:nvPr>
        </p:nvSpPr>
        <p:spPr>
          <a:xfrm>
            <a:off x="6934200" y="6305550"/>
            <a:ext cx="2133600" cy="476250"/>
          </a:xfrm>
        </p:spPr>
        <p:txBody>
          <a:bodyPr/>
          <a:lstStyle>
            <a:lvl1pPr>
              <a:defRPr sz="1600" b="1" smtClean="0">
                <a:effectLst>
                  <a:outerShdw blurRad="38100" dist="38100" dir="2700000" algn="tl">
                    <a:srgbClr val="000000"/>
                  </a:outerShdw>
                </a:effectLst>
                <a:latin typeface="Calibri" pitchFamily="34" charset="0"/>
              </a:defRPr>
            </a:lvl1pPr>
          </a:lstStyle>
          <a:p>
            <a:pPr>
              <a:defRPr/>
            </a:pPr>
            <a:fld id="{44007D01-DF87-4D69-A56E-CECAED4ADAC5}" type="slidenum">
              <a:rPr lang="en-US"/>
              <a:pPr>
                <a:defRPr/>
              </a:pPr>
              <a:t>‹#›</a:t>
            </a:fld>
            <a:endParaRPr lang="en-US" dirty="0"/>
          </a:p>
        </p:txBody>
      </p:sp>
    </p:spTree>
    <p:extLst>
      <p:ext uri="{BB962C8B-B14F-4D97-AF65-F5344CB8AC3E}">
        <p14:creationId xmlns:p14="http://schemas.microsoft.com/office/powerpoint/2010/main" val="229464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2000"/>
            <a:ext cx="8229600" cy="6556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1" name="Picture 54" descr="arrow_1"/>
          <p:cNvPicPr>
            <a:picLocks noChangeAspect="1" noChangeArrowheads="1"/>
          </p:cNvPicPr>
          <p:nvPr userDrawn="1"/>
        </p:nvPicPr>
        <p:blipFill>
          <a:blip r:embed="rId11" cstate="print"/>
          <a:srcRect/>
          <a:stretch>
            <a:fillRect/>
          </a:stretch>
        </p:blipFill>
        <p:spPr bwMode="auto">
          <a:xfrm>
            <a:off x="268356" y="109728"/>
            <a:ext cx="874644" cy="838200"/>
          </a:xfrm>
          <a:prstGeom prst="rect">
            <a:avLst/>
          </a:prstGeom>
          <a:noFill/>
          <a:ln w="9525">
            <a:noFill/>
            <a:miter lim="800000"/>
            <a:headEnd/>
            <a:tailEnd/>
          </a:ln>
        </p:spPr>
      </p:pic>
      <p:cxnSp>
        <p:nvCxnSpPr>
          <p:cNvPr id="13" name="Straight Connector 12"/>
          <p:cNvCxnSpPr/>
          <p:nvPr userDrawn="1"/>
        </p:nvCxnSpPr>
        <p:spPr>
          <a:xfrm>
            <a:off x="1143000" y="530352"/>
            <a:ext cx="7772400" cy="0"/>
          </a:xfrm>
          <a:prstGeom prst="line">
            <a:avLst/>
          </a:prstGeom>
          <a:ln>
            <a:solidFill>
              <a:srgbClr val="09367A"/>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a:xfrm>
            <a:off x="1142999" y="228600"/>
            <a:ext cx="7286625" cy="276999"/>
          </a:xfrm>
          <a:prstGeom prst="rect">
            <a:avLst/>
          </a:prstGeom>
          <a:noFill/>
        </p:spPr>
        <p:txBody>
          <a:bodyPr wrap="square" rtlCol="0">
            <a:spAutoFit/>
          </a:bodyPr>
          <a:lstStyle/>
          <a:p>
            <a:r>
              <a:rPr lang="en-US" sz="1200" b="1" i="1" cap="small" baseline="0" dirty="0" smtClean="0">
                <a:solidFill>
                  <a:srgbClr val="09367A"/>
                </a:solidFill>
                <a:latin typeface="Georgia" pitchFamily="18" charset="0"/>
              </a:rPr>
              <a:t>19</a:t>
            </a:r>
            <a:r>
              <a:rPr lang="en-US" sz="1200" b="1" i="1" cap="small" baseline="30000" dirty="0" smtClean="0">
                <a:solidFill>
                  <a:srgbClr val="09367A"/>
                </a:solidFill>
                <a:latin typeface="Georgia" pitchFamily="18" charset="0"/>
              </a:rPr>
              <a:t>th</a:t>
            </a:r>
            <a:r>
              <a:rPr lang="en-US" sz="1200" b="1" i="1" cap="small" baseline="0" dirty="0" smtClean="0">
                <a:solidFill>
                  <a:srgbClr val="09367A"/>
                </a:solidFill>
                <a:latin typeface="Georgia" pitchFamily="18" charset="0"/>
              </a:rPr>
              <a:t> Annual Government Contracting </a:t>
            </a:r>
            <a:r>
              <a:rPr lang="en-US" sz="1200" b="1" i="1" cap="small" baseline="0" dirty="0" smtClean="0">
                <a:solidFill>
                  <a:srgbClr val="09367A"/>
                </a:solidFill>
                <a:latin typeface="Georgia" pitchFamily="18" charset="0"/>
              </a:rPr>
              <a:t>Update: Legal Update</a:t>
            </a:r>
            <a:endParaRPr lang="en-US" sz="1200" b="1" i="1" cap="small" baseline="0" dirty="0">
              <a:solidFill>
                <a:srgbClr val="09367A"/>
              </a:solidFill>
              <a:latin typeface="Georgia" pitchFamily="18" charset="0"/>
            </a:endParaRPr>
          </a:p>
        </p:txBody>
      </p:sp>
      <p:sp>
        <p:nvSpPr>
          <p:cNvPr id="12"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a:solidFill>
                  <a:schemeClr val="tx1">
                    <a:tint val="75000"/>
                  </a:schemeClr>
                </a:solidFill>
                <a:latin typeface="Georgia" panose="02040502050405020303" pitchFamily="18" charset="0"/>
              </a:defRPr>
            </a:lvl1pPr>
          </a:lstStyle>
          <a:p>
            <a:pPr>
              <a:defRPr/>
            </a:pPr>
            <a:r>
              <a:rPr lang="en-US" dirty="0" smtClean="0">
                <a:solidFill>
                  <a:schemeClr val="tx1">
                    <a:lumMod val="95000"/>
                    <a:lumOff val="5000"/>
                  </a:schemeClr>
                </a:solidFill>
              </a:rPr>
              <a:t>© PilieroMazza PLLC 2014</a:t>
            </a:r>
          </a:p>
        </p:txBody>
      </p:sp>
      <p:cxnSp>
        <p:nvCxnSpPr>
          <p:cNvPr id="15" name="Straight Connector 14"/>
          <p:cNvCxnSpPr/>
          <p:nvPr userDrawn="1"/>
        </p:nvCxnSpPr>
        <p:spPr>
          <a:xfrm>
            <a:off x="228600" y="6324600"/>
            <a:ext cx="868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a:spLocks noGrp="1"/>
          </p:cNvSpPr>
          <p:nvPr>
            <p:ph type="sldNum" sz="quarter" idx="4"/>
          </p:nvPr>
        </p:nvSpPr>
        <p:spPr>
          <a:xfrm>
            <a:off x="6781800" y="6324600"/>
            <a:ext cx="2133600" cy="365125"/>
          </a:xfrm>
          <a:prstGeom prst="rect">
            <a:avLst/>
          </a:prstGeom>
        </p:spPr>
        <p:txBody>
          <a:bodyPr vert="horz" lIns="91440" tIns="45720" rIns="91440" bIns="45720" rtlCol="0" anchor="ctr"/>
          <a:lstStyle>
            <a:lvl1pPr algn="r">
              <a:defRPr sz="1150">
                <a:solidFill>
                  <a:schemeClr val="tx1">
                    <a:tint val="75000"/>
                  </a:schemeClr>
                </a:solidFill>
                <a:latin typeface="Georgia" panose="02040502050405020303" pitchFamily="18" charset="0"/>
              </a:defRPr>
            </a:lvl1pPr>
          </a:lstStyle>
          <a:p>
            <a:fld id="{2D983562-B4A1-4825-B09D-5C9F71E0D8A5}" type="slidenum">
              <a:rPr lang="en-US" smtClean="0"/>
              <a:pPr/>
              <a:t>‹#›</a:t>
            </a:fld>
            <a:endParaRPr lang="en-US" dirty="0"/>
          </a:p>
        </p:txBody>
      </p:sp>
      <p:pic>
        <p:nvPicPr>
          <p:cNvPr id="10" name="Picture 9"/>
          <p:cNvPicPr>
            <a:picLocks noChangeAspect="1" noChangeArrowheads="1"/>
          </p:cNvPicPr>
          <p:nvPr userDrawn="1"/>
        </p:nvPicPr>
        <p:blipFill>
          <a:blip r:embed="rId12" cstate="print"/>
          <a:srcRect/>
          <a:stretch>
            <a:fillRect/>
          </a:stretch>
        </p:blipFill>
        <p:spPr bwMode="auto">
          <a:xfrm>
            <a:off x="8429624" y="34504"/>
            <a:ext cx="561975" cy="484963"/>
          </a:xfrm>
          <a:prstGeom prst="rect">
            <a:avLst/>
          </a:prstGeom>
          <a:noFill/>
        </p:spPr>
      </p:pic>
    </p:spTree>
    <p:extLst>
      <p:ext uri="{BB962C8B-B14F-4D97-AF65-F5344CB8AC3E}">
        <p14:creationId xmlns:p14="http://schemas.microsoft.com/office/powerpoint/2010/main" val="3155362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7" r:id="rId7"/>
    <p:sldLayoutId id="2147483660" r:id="rId8"/>
    <p:sldLayoutId id="2147483661" r:id="rId9"/>
  </p:sldLayoutIdLst>
  <p:timing>
    <p:tnLst>
      <p:par>
        <p:cTn id="1" dur="indefinite" restart="never" nodeType="tmRoot"/>
      </p:par>
    </p:tnLst>
  </p:timing>
  <p:hf hdr="0" dt="0"/>
  <p:txStyles>
    <p:titleStyle>
      <a:lvl1pPr algn="ctr" defTabSz="914400" rtl="0" eaLnBrk="1" latinLnBrk="0" hangingPunct="1">
        <a:spcBef>
          <a:spcPct val="0"/>
        </a:spcBef>
        <a:buNone/>
        <a:defRPr sz="3600" b="1" kern="1200" cap="small" baseline="0">
          <a:solidFill>
            <a:schemeClr val="tx1"/>
          </a:solidFill>
          <a:latin typeface="Georg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eorgia" pitchFamily="18" charset="0"/>
          <a:ea typeface="+mn-ea"/>
          <a:cs typeface="+mn-cs"/>
        </a:defRPr>
      </a:lvl1pPr>
      <a:lvl2pPr marL="690563" indent="-349250" algn="l" defTabSz="914400" rtl="0" eaLnBrk="1" latinLnBrk="0" hangingPunct="1">
        <a:spcBef>
          <a:spcPct val="20000"/>
        </a:spcBef>
        <a:buFont typeface="Wingdings" pitchFamily="2" charset="2"/>
        <a:buChar char="§"/>
        <a:defRPr sz="2800" kern="1200">
          <a:solidFill>
            <a:schemeClr val="tx1"/>
          </a:solidFill>
          <a:latin typeface="Georgia" pitchFamily="18" charset="0"/>
          <a:ea typeface="+mn-ea"/>
          <a:cs typeface="+mn-cs"/>
        </a:defRPr>
      </a:lvl2pPr>
      <a:lvl3pPr marL="1030288" indent="-339725" algn="l" defTabSz="914400" rtl="0" eaLnBrk="1" latinLnBrk="0" hangingPunct="1">
        <a:spcBef>
          <a:spcPct val="20000"/>
        </a:spcBef>
        <a:buFont typeface="Georgia" pitchFamily="18" charset="0"/>
        <a:buChar char="—"/>
        <a:defRPr sz="2400" kern="1200">
          <a:solidFill>
            <a:schemeClr val="tx1"/>
          </a:solidFill>
          <a:latin typeface="Georgia" pitchFamily="18" charset="0"/>
          <a:ea typeface="+mn-ea"/>
          <a:cs typeface="+mn-cs"/>
        </a:defRPr>
      </a:lvl3pPr>
      <a:lvl4pPr marL="1371600" indent="-341313" algn="l" defTabSz="914400" rtl="0" eaLnBrk="1" latinLnBrk="0" hangingPunct="1">
        <a:spcBef>
          <a:spcPct val="20000"/>
        </a:spcBef>
        <a:buFont typeface="Arial" pitchFamily="34" charset="0"/>
        <a:buChar char="•"/>
        <a:defRPr sz="2000" kern="1200">
          <a:solidFill>
            <a:schemeClr val="tx1"/>
          </a:solidFill>
          <a:latin typeface="Georgia" pitchFamily="18" charset="0"/>
          <a:ea typeface="+mn-ea"/>
          <a:cs typeface="+mn-cs"/>
        </a:defRPr>
      </a:lvl4pPr>
      <a:lvl5pPr marL="1828800" indent="-457200" algn="l" defTabSz="914400" rtl="0" eaLnBrk="1" latinLnBrk="0" hangingPunct="1">
        <a:spcBef>
          <a:spcPct val="20000"/>
        </a:spcBef>
        <a:buFont typeface="Wingdings" pitchFamily="2" charset="2"/>
        <a:buChar char="§"/>
        <a:defRPr sz="2000" kern="1200">
          <a:solidFill>
            <a:schemeClr val="tx1"/>
          </a:solidFill>
          <a:latin typeface="Georg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F6CE17-8A01-4F56-84FC-786DB9F7CECB}" type="slidenum">
              <a:rPr lang="en-US" smtClean="0"/>
              <a:t>‹#›</a:t>
            </a:fld>
            <a:endParaRPr lang="en-US" dirty="0"/>
          </a:p>
        </p:txBody>
      </p:sp>
    </p:spTree>
    <p:extLst>
      <p:ext uri="{BB962C8B-B14F-4D97-AF65-F5344CB8AC3E}">
        <p14:creationId xmlns:p14="http://schemas.microsoft.com/office/powerpoint/2010/main" val="3796356819"/>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hyperlink" Target="mailto:jwilliams@pilieromazza.com" TargetMode="External"/><Relationship Id="rId2" Type="http://schemas.openxmlformats.org/officeDocument/2006/relationships/hyperlink" Target="mailto:pmazza@pilieromazza.com"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9.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447800"/>
            <a:ext cx="7772400" cy="2152650"/>
          </a:xfrm>
        </p:spPr>
        <p:txBody>
          <a:bodyPr>
            <a:normAutofit fontScale="90000"/>
          </a:bodyPr>
          <a:lstStyle/>
          <a:p>
            <a:r>
              <a:rPr lang="en-US" dirty="0" smtClean="0"/>
              <a:t/>
            </a:r>
            <a:br>
              <a:rPr lang="en-US" dirty="0" smtClean="0"/>
            </a:br>
            <a:r>
              <a:rPr lang="en-US" dirty="0" smtClean="0"/>
              <a:t>19</a:t>
            </a:r>
            <a:r>
              <a:rPr lang="en-US" baseline="30000" dirty="0" smtClean="0"/>
              <a:t>th</a:t>
            </a:r>
            <a:r>
              <a:rPr lang="en-US" dirty="0" smtClean="0"/>
              <a:t> </a:t>
            </a:r>
            <a:r>
              <a:rPr lang="en-US" dirty="0" smtClean="0"/>
              <a:t>Annual Government</a:t>
            </a:r>
            <a:br>
              <a:rPr lang="en-US" dirty="0" smtClean="0"/>
            </a:br>
            <a:r>
              <a:rPr lang="en-US" dirty="0" smtClean="0"/>
              <a:t>Contracting </a:t>
            </a:r>
            <a:r>
              <a:rPr lang="en-US" dirty="0" smtClean="0"/>
              <a:t>Update</a:t>
            </a:r>
            <a:br>
              <a:rPr lang="en-US" dirty="0" smtClean="0"/>
            </a:br>
            <a:r>
              <a:rPr lang="en-US" sz="3600" dirty="0" smtClean="0"/>
              <a:t>Legal Update</a:t>
            </a:r>
            <a:endParaRPr lang="en-US" sz="3600" dirty="0"/>
          </a:p>
        </p:txBody>
      </p:sp>
      <p:sp>
        <p:nvSpPr>
          <p:cNvPr id="8" name="Subtitle 7"/>
          <p:cNvSpPr>
            <a:spLocks noGrp="1"/>
          </p:cNvSpPr>
          <p:nvPr>
            <p:ph type="subTitle" idx="1"/>
          </p:nvPr>
        </p:nvSpPr>
        <p:spPr/>
        <p:txBody>
          <a:bodyPr/>
          <a:lstStyle/>
          <a:p>
            <a:r>
              <a:rPr lang="en-US" dirty="0" smtClean="0"/>
              <a:t>December 9, 2014</a:t>
            </a:r>
            <a:endParaRPr lang="en-US" dirty="0"/>
          </a:p>
        </p:txBody>
      </p:sp>
      <p:pic>
        <p:nvPicPr>
          <p:cNvPr id="11" name="Picture 36" descr="PM_LOGO_color_adjusted"/>
          <p:cNvPicPr>
            <a:picLocks noChangeAspect="1" noChangeArrowheads="1"/>
          </p:cNvPicPr>
          <p:nvPr/>
        </p:nvPicPr>
        <p:blipFill>
          <a:blip r:embed="rId2" cstate="print"/>
          <a:srcRect/>
          <a:stretch>
            <a:fillRect/>
          </a:stretch>
        </p:blipFill>
        <p:spPr bwMode="auto">
          <a:xfrm>
            <a:off x="228600" y="228600"/>
            <a:ext cx="3010082" cy="914400"/>
          </a:xfrm>
          <a:prstGeom prst="rect">
            <a:avLst/>
          </a:prstGeom>
          <a:noFill/>
          <a:ln w="9525">
            <a:noFill/>
            <a:miter lim="800000"/>
            <a:headEnd/>
            <a:tailEnd/>
          </a:ln>
        </p:spPr>
      </p:pic>
      <p:pic>
        <p:nvPicPr>
          <p:cNvPr id="12" name="Picture 54" descr="arrow_1"/>
          <p:cNvPicPr>
            <a:picLocks noChangeAspect="1" noChangeArrowheads="1"/>
          </p:cNvPicPr>
          <p:nvPr/>
        </p:nvPicPr>
        <p:blipFill>
          <a:blip r:embed="rId3" cstate="print"/>
          <a:srcRect/>
          <a:stretch>
            <a:fillRect/>
          </a:stretch>
        </p:blipFill>
        <p:spPr bwMode="auto">
          <a:xfrm>
            <a:off x="268356" y="5260975"/>
            <a:ext cx="950844" cy="911225"/>
          </a:xfrm>
          <a:prstGeom prst="rect">
            <a:avLst/>
          </a:prstGeom>
          <a:noFill/>
          <a:ln w="9525">
            <a:noFill/>
            <a:miter lim="800000"/>
            <a:headEnd/>
            <a:tailEnd/>
          </a:ln>
        </p:spPr>
      </p:pic>
      <p:sp>
        <p:nvSpPr>
          <p:cNvPr id="13" name="Text Box 4"/>
          <p:cNvSpPr txBox="1">
            <a:spLocks noChangeArrowheads="1"/>
          </p:cNvSpPr>
          <p:nvPr/>
        </p:nvSpPr>
        <p:spPr bwMode="auto">
          <a:xfrm>
            <a:off x="5943600" y="228600"/>
            <a:ext cx="2971800" cy="954107"/>
          </a:xfrm>
          <a:prstGeom prst="rect">
            <a:avLst/>
          </a:prstGeom>
          <a:noFill/>
          <a:ln w="9525">
            <a:noFill/>
            <a:miter lim="800000"/>
            <a:headEnd/>
            <a:tailEnd/>
          </a:ln>
          <a:effectLst/>
        </p:spPr>
        <p:txBody>
          <a:bodyPr wrap="square">
            <a:spAutoFit/>
          </a:bodyPr>
          <a:lstStyle/>
          <a:p>
            <a:pPr algn="r">
              <a:defRPr/>
            </a:pPr>
            <a:r>
              <a:rPr lang="en-US" sz="1400" b="1" dirty="0">
                <a:solidFill>
                  <a:srgbClr val="09367A"/>
                </a:solidFill>
                <a:latin typeface="Georgia" pitchFamily="18" charset="0"/>
              </a:rPr>
              <a:t>888 </a:t>
            </a:r>
            <a:r>
              <a:rPr lang="en-US" sz="1400" b="1" dirty="0" smtClean="0">
                <a:solidFill>
                  <a:srgbClr val="09367A"/>
                </a:solidFill>
                <a:latin typeface="Georgia" pitchFamily="18" charset="0"/>
              </a:rPr>
              <a:t>17</a:t>
            </a:r>
            <a:r>
              <a:rPr lang="en-US" sz="1400" b="1" baseline="30000" dirty="0" smtClean="0">
                <a:solidFill>
                  <a:srgbClr val="09367A"/>
                </a:solidFill>
                <a:latin typeface="Georgia" pitchFamily="18" charset="0"/>
              </a:rPr>
              <a:t>th</a:t>
            </a:r>
            <a:r>
              <a:rPr lang="en-US" sz="1400" b="1" dirty="0" smtClean="0">
                <a:solidFill>
                  <a:srgbClr val="09367A"/>
                </a:solidFill>
                <a:latin typeface="Georgia" pitchFamily="18" charset="0"/>
              </a:rPr>
              <a:t> Street, </a:t>
            </a:r>
            <a:r>
              <a:rPr lang="en-US" sz="1400" b="1" dirty="0">
                <a:solidFill>
                  <a:srgbClr val="09367A"/>
                </a:solidFill>
                <a:latin typeface="Georgia" pitchFamily="18" charset="0"/>
              </a:rPr>
              <a:t>NW, </a:t>
            </a:r>
            <a:r>
              <a:rPr lang="en-US" sz="1400" b="1" dirty="0" smtClean="0">
                <a:solidFill>
                  <a:srgbClr val="09367A"/>
                </a:solidFill>
                <a:latin typeface="Georgia" pitchFamily="18" charset="0"/>
              </a:rPr>
              <a:t>11</a:t>
            </a:r>
            <a:r>
              <a:rPr lang="en-US" sz="1400" b="1" baseline="30000" dirty="0" smtClean="0">
                <a:solidFill>
                  <a:srgbClr val="09367A"/>
                </a:solidFill>
                <a:latin typeface="Georgia" pitchFamily="18" charset="0"/>
              </a:rPr>
              <a:t>th</a:t>
            </a:r>
            <a:r>
              <a:rPr lang="en-US" sz="1400" b="1" dirty="0" smtClean="0">
                <a:solidFill>
                  <a:srgbClr val="09367A"/>
                </a:solidFill>
                <a:latin typeface="Georgia" pitchFamily="18" charset="0"/>
              </a:rPr>
              <a:t> Floor</a:t>
            </a:r>
            <a:endParaRPr lang="en-US" sz="1400" b="1" dirty="0">
              <a:solidFill>
                <a:srgbClr val="09367A"/>
              </a:solidFill>
              <a:latin typeface="Georgia" pitchFamily="18" charset="0"/>
            </a:endParaRPr>
          </a:p>
          <a:p>
            <a:pPr algn="r">
              <a:defRPr/>
            </a:pPr>
            <a:r>
              <a:rPr lang="en-US" sz="1400" b="1" dirty="0">
                <a:solidFill>
                  <a:srgbClr val="09367A"/>
                </a:solidFill>
                <a:latin typeface="Georgia" pitchFamily="18" charset="0"/>
              </a:rPr>
              <a:t>Washington, DC </a:t>
            </a:r>
            <a:r>
              <a:rPr lang="en-US" sz="1400" b="1" dirty="0" smtClean="0">
                <a:solidFill>
                  <a:srgbClr val="09367A"/>
                </a:solidFill>
                <a:latin typeface="Georgia" pitchFamily="18" charset="0"/>
              </a:rPr>
              <a:t> 20006</a:t>
            </a:r>
            <a:endParaRPr lang="en-US" sz="1400" b="1" dirty="0">
              <a:solidFill>
                <a:srgbClr val="09367A"/>
              </a:solidFill>
              <a:latin typeface="Georgia" pitchFamily="18" charset="0"/>
            </a:endParaRPr>
          </a:p>
          <a:p>
            <a:pPr algn="r">
              <a:defRPr/>
            </a:pPr>
            <a:r>
              <a:rPr lang="en-US" sz="1400" b="1" dirty="0">
                <a:solidFill>
                  <a:srgbClr val="09367A"/>
                </a:solidFill>
                <a:latin typeface="Georgia" pitchFamily="18" charset="0"/>
              </a:rPr>
              <a:t>Tel:  </a:t>
            </a:r>
            <a:r>
              <a:rPr lang="en-US" sz="1400" b="1" dirty="0" smtClean="0">
                <a:solidFill>
                  <a:srgbClr val="09367A"/>
                </a:solidFill>
                <a:latin typeface="Georgia" pitchFamily="18" charset="0"/>
              </a:rPr>
              <a:t>(202) 857-1000  </a:t>
            </a:r>
            <a:endParaRPr lang="en-US" sz="1400" b="1" dirty="0">
              <a:solidFill>
                <a:srgbClr val="09367A"/>
              </a:solidFill>
              <a:latin typeface="Georgia" pitchFamily="18" charset="0"/>
            </a:endParaRPr>
          </a:p>
          <a:p>
            <a:pPr algn="r">
              <a:defRPr/>
            </a:pPr>
            <a:r>
              <a:rPr lang="en-US" sz="1400" b="1" dirty="0">
                <a:solidFill>
                  <a:srgbClr val="09367A"/>
                </a:solidFill>
                <a:latin typeface="Georgia" pitchFamily="18" charset="0"/>
              </a:rPr>
              <a:t>Fax</a:t>
            </a:r>
            <a:r>
              <a:rPr lang="en-US" sz="1400" b="1" dirty="0" smtClean="0">
                <a:solidFill>
                  <a:srgbClr val="09367A"/>
                </a:solidFill>
                <a:latin typeface="Georgia" pitchFamily="18" charset="0"/>
              </a:rPr>
              <a:t>:  (202) 857-0200</a:t>
            </a:r>
            <a:endParaRPr lang="en-US" sz="1400" b="1" dirty="0">
              <a:solidFill>
                <a:srgbClr val="09367A"/>
              </a:solidFill>
              <a:latin typeface="Georgia" pitchFamily="18" charset="0"/>
            </a:endParaRPr>
          </a:p>
        </p:txBody>
      </p:sp>
      <p:sp>
        <p:nvSpPr>
          <p:cNvPr id="14" name="Text Placeholder 3"/>
          <p:cNvSpPr txBox="1">
            <a:spLocks/>
          </p:cNvSpPr>
          <p:nvPr/>
        </p:nvSpPr>
        <p:spPr>
          <a:xfrm>
            <a:off x="1219200" y="5181600"/>
            <a:ext cx="6019800" cy="144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Font typeface="Arial" pitchFamily="34" charset="0"/>
              <a:buNone/>
            </a:pPr>
            <a:endParaRPr lang="en-US" sz="2000" dirty="0" smtClean="0">
              <a:latin typeface="Georgia" pitchFamily="18" charset="0"/>
            </a:endParaRPr>
          </a:p>
          <a:p>
            <a:pPr marL="0" indent="0">
              <a:spcBef>
                <a:spcPts val="0"/>
              </a:spcBef>
              <a:buFont typeface="Arial" pitchFamily="34" charset="0"/>
              <a:buNone/>
            </a:pPr>
            <a:r>
              <a:rPr lang="en-US" sz="2000" dirty="0" smtClean="0">
                <a:latin typeface="Georgia" pitchFamily="18" charset="0"/>
              </a:rPr>
              <a:t>Presented </a:t>
            </a:r>
            <a:r>
              <a:rPr lang="en-US" sz="2000" dirty="0" smtClean="0">
                <a:latin typeface="Georgia" pitchFamily="18" charset="0"/>
              </a:rPr>
              <a:t>by:  Pam Mazza and Jon </a:t>
            </a:r>
            <a:r>
              <a:rPr lang="en-US" sz="2000" dirty="0" smtClean="0">
                <a:latin typeface="Georgia" pitchFamily="18" charset="0"/>
              </a:rPr>
              <a:t>Williams</a:t>
            </a:r>
            <a:endParaRPr lang="en-US" sz="2000" dirty="0" smtClean="0">
              <a:latin typeface="Georgia" pitchFamily="18" charset="0"/>
            </a:endParaRPr>
          </a:p>
        </p:txBody>
      </p:sp>
    </p:spTree>
    <p:extLst>
      <p:ext uri="{BB962C8B-B14F-4D97-AF65-F5344CB8AC3E}">
        <p14:creationId xmlns:p14="http://schemas.microsoft.com/office/powerpoint/2010/main" val="4198353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Increasing Focus on Cybersecurity</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3939540"/>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smtClean="0">
                <a:solidFill>
                  <a:prstClr val="black"/>
                </a:solidFill>
                <a:latin typeface="Georgia" pitchFamily="18" charset="0"/>
              </a:rPr>
              <a:t>Most small business owners are not focusing on cybersecurity, and do not believe they are vulnerable</a:t>
            </a:r>
          </a:p>
          <a:p>
            <a:pPr marL="342900" lvl="0" indent="-342900">
              <a:spcAft>
                <a:spcPts val="1200"/>
              </a:spcAft>
              <a:buFont typeface="Arial" panose="020B0604020202020204" pitchFamily="34" charset="0"/>
              <a:buChar char="•"/>
            </a:pPr>
            <a:r>
              <a:rPr lang="en-US" sz="2200" dirty="0" smtClean="0">
                <a:solidFill>
                  <a:prstClr val="black"/>
                </a:solidFill>
                <a:latin typeface="Georgia" pitchFamily="18" charset="0"/>
              </a:rPr>
              <a:t>Yet, small businesses are subject to nearly half of all cyber attacks</a:t>
            </a:r>
          </a:p>
          <a:p>
            <a:pPr marL="342900" lvl="0" indent="-342900">
              <a:spcAft>
                <a:spcPts val="1200"/>
              </a:spcAft>
              <a:buFont typeface="Arial" panose="020B0604020202020204" pitchFamily="34" charset="0"/>
              <a:buChar char="•"/>
            </a:pPr>
            <a:r>
              <a:rPr lang="en-US" sz="2200" dirty="0" smtClean="0">
                <a:solidFill>
                  <a:prstClr val="black"/>
                </a:solidFill>
                <a:latin typeface="Georgia" pitchFamily="18" charset="0"/>
              </a:rPr>
              <a:t>And it’s not just rogue nations and organized Russian crime – disgruntled employees and former employees can do significant damage</a:t>
            </a:r>
          </a:p>
          <a:p>
            <a:pPr marL="342900" lvl="0" indent="-342900">
              <a:spcAft>
                <a:spcPts val="1200"/>
              </a:spcAft>
              <a:buFont typeface="Arial" panose="020B0604020202020204" pitchFamily="34" charset="0"/>
              <a:buChar char="•"/>
            </a:pPr>
            <a:r>
              <a:rPr lang="en-US" sz="2200" dirty="0" smtClean="0">
                <a:solidFill>
                  <a:prstClr val="black"/>
                </a:solidFill>
                <a:latin typeface="Georgia" pitchFamily="18" charset="0"/>
              </a:rPr>
              <a:t>Easier for cyber criminals and government agencies to go after small businesses as the “weak link” in our information systems</a:t>
            </a:r>
            <a:endParaRPr lang="en-US" sz="2200" dirty="0">
              <a:solidFill>
                <a:prstClr val="black"/>
              </a:solidFill>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10</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597415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Increasing Focus on Cybersecurity</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3939540"/>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smtClean="0">
                <a:solidFill>
                  <a:prstClr val="black"/>
                </a:solidFill>
                <a:latin typeface="Georgia" pitchFamily="18" charset="0"/>
              </a:rPr>
              <a:t>Significant consequences for lack of sufficient cybersecurity, including:</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Loss of productivity and data</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Breach of contract damages</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Withheld contract payments</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Exclusion from contract consideration</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Adverse past performance evaluation</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Suspension/debarment</a:t>
            </a:r>
          </a:p>
          <a:p>
            <a:pPr marL="800100" lvl="1" indent="-342900">
              <a:spcAft>
                <a:spcPts val="1200"/>
              </a:spcAft>
              <a:buFont typeface="Wingdings" panose="05000000000000000000" pitchFamily="2" charset="2"/>
              <a:buChar char="§"/>
            </a:pPr>
            <a:r>
              <a:rPr lang="en-US" sz="1900" dirty="0" smtClean="0">
                <a:solidFill>
                  <a:prstClr val="black"/>
                </a:solidFill>
                <a:latin typeface="Georgia" pitchFamily="18" charset="0"/>
              </a:rPr>
              <a:t>False Claims Act liability</a:t>
            </a:r>
            <a:endParaRPr lang="en-US" sz="1900" dirty="0">
              <a:solidFill>
                <a:prstClr val="black"/>
              </a:solidFill>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11</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454636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Cybersecurity Rules to Know</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216539"/>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200" dirty="0">
                <a:latin typeface="Georgia" panose="02040502050405020303" pitchFamily="18" charset="0"/>
                <a:ea typeface="Calibri"/>
                <a:cs typeface="Times New Roman"/>
              </a:rPr>
              <a:t>Safeguarding Unclassified Controlled Technical Information, DFARS 252.204-7012</a:t>
            </a:r>
          </a:p>
          <a:p>
            <a:pPr marL="800100" marR="0" lvl="1" indent="-34290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Required for all new DoD contracts and subcontracts</a:t>
            </a:r>
          </a:p>
          <a:p>
            <a:pPr marL="1200150" marR="0" lvl="2" indent="-285750">
              <a:spcBef>
                <a:spcPts val="0"/>
              </a:spcBef>
              <a:spcAft>
                <a:spcPts val="1200"/>
              </a:spcAft>
              <a:buFont typeface="Courier New" panose="02070309020205020404" pitchFamily="49" charset="0"/>
              <a:buChar char="o"/>
            </a:pPr>
            <a:r>
              <a:rPr lang="en-US" sz="1700" dirty="0">
                <a:latin typeface="Georgia" panose="02040502050405020303" pitchFamily="18" charset="0"/>
                <a:ea typeface="Calibri"/>
                <a:cs typeface="Times New Roman"/>
              </a:rPr>
              <a:t>No exception for small businesses or commercial items</a:t>
            </a:r>
          </a:p>
          <a:p>
            <a:pPr marL="1200150" marR="0" lvl="2" indent="-285750">
              <a:spcBef>
                <a:spcPts val="0"/>
              </a:spcBef>
              <a:spcAft>
                <a:spcPts val="1200"/>
              </a:spcAft>
              <a:buFont typeface="Courier New" panose="02070309020205020404" pitchFamily="49" charset="0"/>
              <a:buChar char="o"/>
            </a:pPr>
            <a:r>
              <a:rPr lang="en-US" sz="1700" dirty="0">
                <a:latin typeface="Georgia" panose="02040502050405020303" pitchFamily="18" charset="0"/>
                <a:ea typeface="Calibri"/>
                <a:cs typeface="Times New Roman"/>
              </a:rPr>
              <a:t>Must be flowed down to subcontractors</a:t>
            </a:r>
          </a:p>
          <a:p>
            <a:pPr marL="800100" marR="0" lvl="1" indent="-34290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Primary requirements:</a:t>
            </a:r>
          </a:p>
          <a:p>
            <a:pPr marL="1200150" marR="0" lvl="2" indent="-285750">
              <a:spcBef>
                <a:spcPts val="0"/>
              </a:spcBef>
              <a:spcAft>
                <a:spcPts val="1200"/>
              </a:spcAft>
              <a:buFont typeface="Courier New" panose="02070309020205020404" pitchFamily="49" charset="0"/>
              <a:buChar char="o"/>
            </a:pPr>
            <a:r>
              <a:rPr lang="en-US" sz="1700" dirty="0">
                <a:latin typeface="Georgia" panose="02040502050405020303" pitchFamily="18" charset="0"/>
                <a:ea typeface="Calibri"/>
                <a:cs typeface="Times New Roman"/>
              </a:rPr>
              <a:t>Provide adequate security to safeguard unclassified controlled technical information (“UCTI”) on your unclassified information systems</a:t>
            </a:r>
          </a:p>
          <a:p>
            <a:pPr marL="1200150" marR="0" lvl="2" indent="-285750">
              <a:spcBef>
                <a:spcPts val="0"/>
              </a:spcBef>
              <a:spcAft>
                <a:spcPts val="1200"/>
              </a:spcAft>
              <a:buFont typeface="Courier New" panose="02070309020205020404" pitchFamily="49" charset="0"/>
              <a:buChar char="o"/>
            </a:pPr>
            <a:r>
              <a:rPr lang="en-US" sz="1700" dirty="0">
                <a:latin typeface="Georgia" panose="02040502050405020303" pitchFamily="18" charset="0"/>
                <a:ea typeface="Calibri"/>
                <a:cs typeface="Times New Roman"/>
              </a:rPr>
              <a:t>Report certain cyber incidents that affect UCTI within 72 hours, and preserve information regarding the incident  </a:t>
            </a:r>
            <a:endParaRPr lang="en-US" sz="1700" dirty="0">
              <a:effectLst/>
              <a:latin typeface="Georgia" panose="02040502050405020303" pitchFamily="18" charset="0"/>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12</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725886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Cybersecurity Rules to Know</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370427"/>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400" dirty="0" smtClean="0">
                <a:latin typeface="Georgia" panose="02040502050405020303" pitchFamily="18" charset="0"/>
                <a:ea typeface="Calibri"/>
                <a:cs typeface="Times New Roman"/>
              </a:rPr>
              <a:t>Supply Chain Security for Defense Contractors, </a:t>
            </a:r>
            <a:r>
              <a:rPr lang="en-US" sz="2400" dirty="0" smtClean="0">
                <a:latin typeface="Georgia" panose="02040502050405020303" pitchFamily="18" charset="0"/>
                <a:ea typeface="Calibri"/>
                <a:cs typeface="Times New Roman"/>
              </a:rPr>
              <a:t/>
            </a:r>
            <a:br>
              <a:rPr lang="en-US" sz="2400" dirty="0" smtClean="0">
                <a:latin typeface="Georgia" panose="02040502050405020303" pitchFamily="18" charset="0"/>
                <a:ea typeface="Calibri"/>
                <a:cs typeface="Times New Roman"/>
              </a:rPr>
            </a:br>
            <a:r>
              <a:rPr lang="en-US" sz="2400" dirty="0" smtClean="0">
                <a:latin typeface="Georgia" panose="02040502050405020303" pitchFamily="18" charset="0"/>
                <a:ea typeface="Calibri"/>
                <a:cs typeface="Times New Roman"/>
              </a:rPr>
              <a:t>DFARS </a:t>
            </a:r>
            <a:r>
              <a:rPr lang="en-US" sz="2400" dirty="0" smtClean="0">
                <a:latin typeface="Georgia" panose="02040502050405020303" pitchFamily="18" charset="0"/>
                <a:ea typeface="Calibri"/>
                <a:cs typeface="Times New Roman"/>
              </a:rPr>
              <a:t>252.239-73</a:t>
            </a:r>
          </a:p>
          <a:p>
            <a:pPr marL="800100" lvl="1" indent="-342900">
              <a:spcAft>
                <a:spcPts val="1200"/>
              </a:spcAft>
              <a:buFont typeface="Wingdings" panose="05000000000000000000" pitchFamily="2" charset="2"/>
              <a:buChar char="§"/>
            </a:pPr>
            <a:r>
              <a:rPr lang="en-US" sz="1900" dirty="0" smtClean="0">
                <a:latin typeface="Georgia" panose="02040502050405020303" pitchFamily="18" charset="0"/>
                <a:ea typeface="Calibri"/>
                <a:cs typeface="Times New Roman"/>
              </a:rPr>
              <a:t>Clauses must be included in all IT procurements subject to the DFARS, and must be flowed down to subcontractors</a:t>
            </a:r>
          </a:p>
          <a:p>
            <a:pPr marL="800100" lvl="1" indent="-342900">
              <a:spcAft>
                <a:spcPts val="1200"/>
              </a:spcAft>
              <a:buFont typeface="Wingdings" panose="05000000000000000000" pitchFamily="2" charset="2"/>
              <a:buChar char="§"/>
            </a:pPr>
            <a:r>
              <a:rPr lang="en-US" sz="1900" dirty="0" smtClean="0">
                <a:latin typeface="Georgia" panose="02040502050405020303" pitchFamily="18" charset="0"/>
                <a:ea typeface="Calibri"/>
                <a:cs typeface="Times New Roman"/>
              </a:rPr>
              <a:t>Allows DoD to exclude an IT contractor or withhold approval for a subcontractor if DoD determines a contractor’s system does not meet certain security standards</a:t>
            </a:r>
          </a:p>
          <a:p>
            <a:pPr marL="800100" lvl="1" indent="-342900">
              <a:spcAft>
                <a:spcPts val="1200"/>
              </a:spcAft>
              <a:buFont typeface="Wingdings" panose="05000000000000000000" pitchFamily="2" charset="2"/>
              <a:buChar char="§"/>
            </a:pPr>
            <a:r>
              <a:rPr lang="en-US" sz="1900" dirty="0" smtClean="0">
                <a:latin typeface="Georgia" panose="02040502050405020303" pitchFamily="18" charset="0"/>
                <a:ea typeface="Calibri"/>
                <a:cs typeface="Times New Roman"/>
              </a:rPr>
              <a:t>Limited disclosure of exclusion decisions and unreviewable in bid protests</a:t>
            </a:r>
          </a:p>
          <a:p>
            <a:pPr marL="800100" lvl="1" indent="-342900">
              <a:spcAft>
                <a:spcPts val="1200"/>
              </a:spcAft>
              <a:buFont typeface="Wingdings" panose="05000000000000000000" pitchFamily="2" charset="2"/>
              <a:buChar char="§"/>
            </a:pPr>
            <a:r>
              <a:rPr lang="en-US" sz="1900" dirty="0" smtClean="0">
                <a:latin typeface="Georgia" panose="02040502050405020303" pitchFamily="18" charset="0"/>
                <a:ea typeface="Calibri"/>
                <a:cs typeface="Times New Roman"/>
              </a:rPr>
              <a:t>Bottom line:  contractors that directly or indirectly provide IT products or services to DoD need to consider how their supply chains might affect future eligibility for contracts</a:t>
            </a:r>
            <a:endParaRPr lang="en-US" sz="1900" dirty="0">
              <a:latin typeface="Georgia" panose="02040502050405020303" pitchFamily="18" charset="0"/>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13</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1802874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Cybersecurity Rules to Know</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219200"/>
            <a:ext cx="8153400" cy="5232202"/>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200" dirty="0">
                <a:latin typeface="Georgia" panose="02040502050405020303" pitchFamily="18" charset="0"/>
                <a:ea typeface="Calibri"/>
                <a:cs typeface="Times New Roman"/>
              </a:rPr>
              <a:t>Coming Soon: </a:t>
            </a:r>
            <a:r>
              <a:rPr lang="en-US" sz="2200" dirty="0" smtClean="0">
                <a:latin typeface="Georgia" panose="02040502050405020303" pitchFamily="18" charset="0"/>
                <a:ea typeface="Calibri"/>
                <a:cs typeface="Times New Roman"/>
              </a:rPr>
              <a:t>More rapid reporting rules </a:t>
            </a:r>
            <a:r>
              <a:rPr lang="en-US" sz="2200" dirty="0">
                <a:latin typeface="Georgia" panose="02040502050405020303" pitchFamily="18" charset="0"/>
                <a:ea typeface="Calibri"/>
                <a:cs typeface="Times New Roman"/>
              </a:rPr>
              <a:t>for </a:t>
            </a:r>
            <a:r>
              <a:rPr lang="en-US" sz="2200" dirty="0" smtClean="0">
                <a:latin typeface="Georgia" panose="02040502050405020303" pitchFamily="18" charset="0"/>
                <a:ea typeface="Calibri"/>
                <a:cs typeface="Times New Roman"/>
              </a:rPr>
              <a:t>cyber incidents</a:t>
            </a:r>
            <a:endParaRPr lang="en-US" sz="2200" dirty="0">
              <a:latin typeface="Georgia" panose="02040502050405020303" pitchFamily="18" charset="0"/>
              <a:ea typeface="Calibri"/>
              <a:cs typeface="Times New Roman"/>
            </a:endParaRPr>
          </a:p>
          <a:p>
            <a:pPr marL="742950" marR="0" lvl="1" indent="-28575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Two similar sets of reporting rules anticipated soon</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2013 NDAA = cleared contractors</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2014 Intelligence Authorization Act = intelligence community contractors</a:t>
            </a:r>
          </a:p>
          <a:p>
            <a:pPr marL="742950" marR="0" lvl="1" indent="-28575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Contractors will likely be required to give the government access to their computer system to assist in forensic analysis of a cyber attack</a:t>
            </a:r>
          </a:p>
          <a:p>
            <a:pPr marL="742950" marR="0" lvl="1" indent="-28575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2014 IAA also requires IC contractors to have a network security plan</a:t>
            </a:r>
          </a:p>
          <a:p>
            <a:pPr marL="742950" marR="0" lvl="1" indent="-285750">
              <a:spcBef>
                <a:spcPts val="0"/>
              </a:spcBef>
              <a:spcAft>
                <a:spcPts val="1200"/>
              </a:spcAft>
              <a:buFont typeface="Wingdings" panose="05000000000000000000" pitchFamily="2" charset="2"/>
              <a:buChar char="§"/>
            </a:pPr>
            <a:r>
              <a:rPr lang="en-US" sz="1900" dirty="0">
                <a:latin typeface="Georgia" panose="02040502050405020303" pitchFamily="18" charset="0"/>
                <a:ea typeface="Calibri"/>
                <a:cs typeface="Times New Roman"/>
              </a:rPr>
              <a:t>A lot of unknowns, such as:</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Will rules apply to more than just classified information/networks? </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What will constitute a reportable penetration?  </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Will investigations be publicly disclosed?</a:t>
            </a:r>
          </a:p>
          <a:p>
            <a:pPr marL="1200150" marR="0" lvl="2" indent="-285750">
              <a:spcBef>
                <a:spcPts val="0"/>
              </a:spcBef>
              <a:spcAft>
                <a:spcPts val="1200"/>
              </a:spcAft>
              <a:buFont typeface="Courier New" panose="02070309020205020404" pitchFamily="49" charset="0"/>
              <a:buChar char="o"/>
            </a:pPr>
            <a:r>
              <a:rPr lang="en-US" sz="1500" dirty="0">
                <a:latin typeface="Georgia" panose="02040502050405020303" pitchFamily="18" charset="0"/>
                <a:ea typeface="Calibri"/>
                <a:cs typeface="Times New Roman"/>
              </a:rPr>
              <a:t>How long will contractors have to report?</a:t>
            </a:r>
            <a:endParaRPr lang="en-US" sz="1500" dirty="0">
              <a:effectLst/>
              <a:latin typeface="Georgia" panose="02040502050405020303" pitchFamily="18" charset="0"/>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14</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238053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dirty="0" smtClean="0"/>
              <a:t>Recent GAO Decisions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2923877"/>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200" u="sng" dirty="0" smtClean="0">
                <a:latin typeface="Times New Roman"/>
                <a:ea typeface="Calibri"/>
                <a:cs typeface="Times New Roman"/>
              </a:rPr>
              <a:t>Goldbelt </a:t>
            </a:r>
            <a:r>
              <a:rPr lang="en-US" sz="2200" u="sng" dirty="0">
                <a:latin typeface="Times New Roman"/>
                <a:ea typeface="Calibri"/>
                <a:cs typeface="Times New Roman"/>
              </a:rPr>
              <a:t>Glacier Health Services, LLC</a:t>
            </a:r>
            <a:r>
              <a:rPr lang="en-US" sz="2200" dirty="0">
                <a:latin typeface="Times New Roman"/>
                <a:ea typeface="Calibri"/>
                <a:cs typeface="Times New Roman"/>
              </a:rPr>
              <a:t>, B-410378; B-410378.2 (</a:t>
            </a:r>
            <a:r>
              <a:rPr lang="en-US" sz="2200" dirty="0" smtClean="0">
                <a:latin typeface="Times New Roman"/>
                <a:ea typeface="Calibri"/>
                <a:cs typeface="Times New Roman"/>
              </a:rPr>
              <a:t>September </a:t>
            </a:r>
            <a:r>
              <a:rPr lang="en-US" sz="2200" dirty="0">
                <a:latin typeface="Times New Roman"/>
                <a:ea typeface="Calibri"/>
                <a:cs typeface="Times New Roman"/>
              </a:rPr>
              <a:t>25, 2014)</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Task </a:t>
            </a:r>
            <a:r>
              <a:rPr lang="en-US" sz="2200" dirty="0">
                <a:latin typeface="Times New Roman"/>
                <a:ea typeface="Calibri"/>
                <a:cs typeface="Times New Roman"/>
              </a:rPr>
              <a:t>order protest</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Awarded </a:t>
            </a:r>
            <a:r>
              <a:rPr lang="en-US" sz="2200" dirty="0">
                <a:latin typeface="Times New Roman"/>
                <a:ea typeface="Calibri"/>
                <a:cs typeface="Times New Roman"/>
              </a:rPr>
              <a:t>price &lt; $10M; protester’s proposed price &gt; $10M</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GAO </a:t>
            </a:r>
            <a:r>
              <a:rPr lang="en-US" sz="2200" dirty="0">
                <a:latin typeface="Times New Roman"/>
                <a:ea typeface="Calibri"/>
                <a:cs typeface="Times New Roman"/>
              </a:rPr>
              <a:t>dismissed the protest for lack of jurisdiction, focusing on the value of the disputed order, rather than the protester’s beliefs about the order’s true </a:t>
            </a:r>
            <a:r>
              <a:rPr lang="en-US" sz="2200" dirty="0" smtClean="0">
                <a:latin typeface="Times New Roman"/>
                <a:ea typeface="Calibri"/>
                <a:cs typeface="Times New Roman"/>
              </a:rPr>
              <a:t>value</a:t>
            </a:r>
            <a:endParaRPr lang="en-US" sz="2200" dirty="0">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15</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5468831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dirty="0"/>
              <a:t>Recent GAO Decisions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2616101"/>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200" u="sng" dirty="0" smtClean="0">
                <a:latin typeface="Times New Roman"/>
                <a:ea typeface="Calibri"/>
                <a:cs typeface="Times New Roman"/>
              </a:rPr>
              <a:t>BGI-Fiore JV, LLC</a:t>
            </a:r>
            <a:r>
              <a:rPr lang="en-US" sz="2200" dirty="0" smtClean="0">
                <a:latin typeface="Times New Roman"/>
                <a:ea typeface="Calibri"/>
                <a:cs typeface="Times New Roman"/>
              </a:rPr>
              <a:t>, B-409520 (May 29, 2014)</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Protest of agency’s determination that the 8(a) joint venture protester was ineligible to compete for an 8(a) set-aside because the  protester’s 8(a) joint venture agreement had not been approved by SBA prior to submission of proposals is sustained where SBA’s regulations do not require 8(a) joint venture agreements to be approved until the time of the award.</a:t>
            </a:r>
            <a:endParaRPr lang="en-US" sz="2200" dirty="0">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16</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5964470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dirty="0"/>
              <a:t>Recent GAO Decisions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985980"/>
          </a:xfrm>
          <a:prstGeom prst="rect">
            <a:avLst/>
          </a:prstGeom>
          <a:noFill/>
        </p:spPr>
        <p:txBody>
          <a:bodyPr wrap="square" rtlCol="0">
            <a:spAutoFit/>
          </a:bodyPr>
          <a:lstStyle/>
          <a:p>
            <a:pPr marL="342900" marR="0" lvl="0" indent="-342900">
              <a:spcBef>
                <a:spcPts val="0"/>
              </a:spcBef>
              <a:spcAft>
                <a:spcPts val="1200"/>
              </a:spcAft>
              <a:buFont typeface="Arial" panose="020B0604020202020204" pitchFamily="34" charset="0"/>
              <a:buChar char="•"/>
            </a:pPr>
            <a:r>
              <a:rPr lang="en-US" sz="2200" u="sng" dirty="0" smtClean="0">
                <a:latin typeface="Times New Roman"/>
                <a:ea typeface="Calibri"/>
                <a:cs typeface="Times New Roman"/>
              </a:rPr>
              <a:t>Tybrin Corp.</a:t>
            </a:r>
            <a:r>
              <a:rPr lang="en-US" sz="2200" dirty="0" smtClean="0">
                <a:latin typeface="Times New Roman"/>
                <a:ea typeface="Calibri"/>
                <a:cs typeface="Times New Roman"/>
              </a:rPr>
              <a:t>, B-298364.6 (March 13, 2007)</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The degree to which an offeror will comply with the Limitations on Subcontracting is generally viewed as a matter of contract administration that the GAO will not consider.</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However, the GAO will reach a different result “where a proposal, on its face, should lead an agency to the conclusion that an offeror could not and would not comply with the subcontracting limitation.</a:t>
            </a:r>
          </a:p>
          <a:p>
            <a:pPr marL="342900" marR="0" lvl="0" indent="-342900">
              <a:spcBef>
                <a:spcPts val="0"/>
              </a:spcBef>
              <a:spcAft>
                <a:spcPts val="1200"/>
              </a:spcAft>
              <a:buFont typeface="Arial" panose="020B0604020202020204" pitchFamily="34" charset="0"/>
              <a:buChar char="•"/>
            </a:pPr>
            <a:r>
              <a:rPr lang="en-US" sz="2200" dirty="0" smtClean="0">
                <a:latin typeface="Times New Roman"/>
                <a:ea typeface="Calibri"/>
                <a:cs typeface="Times New Roman"/>
              </a:rPr>
              <a:t>The GAO explained that:</a:t>
            </a:r>
          </a:p>
          <a:p>
            <a:pPr marL="800100" lvl="1" indent="-342900">
              <a:spcAft>
                <a:spcPts val="1200"/>
              </a:spcAft>
              <a:buFont typeface="Wingdings" panose="05000000000000000000" pitchFamily="2" charset="2"/>
              <a:buChar char="§"/>
            </a:pPr>
            <a:r>
              <a:rPr lang="en-US" sz="1700" dirty="0" smtClean="0">
                <a:latin typeface="Times New Roman"/>
                <a:ea typeface="Calibri"/>
                <a:cs typeface="Times New Roman"/>
              </a:rPr>
              <a:t>[O]ur Office has consistently held that where a proposal, on its face, should lead an agency to the conclusion that an offeror has not agreed to comply with the subcontracting limitation, the matter is one of the proposal’s acceptability.  Our Office has also long held that a proposal that fails to conform to a material term or condition of the solicitation, including subcontracting limitation, is unacceptable and may not form the basis for an award.</a:t>
            </a:r>
            <a:endParaRPr lang="en-US" sz="1700" dirty="0">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17</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6425216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SBA’s Presumed Loss Rule</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462760"/>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Effective:  August 15, 2013</a:t>
            </a:r>
          </a:p>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Key elements:</a:t>
            </a:r>
          </a:p>
          <a:p>
            <a:pPr marL="914400" lvl="1" indent="-457200">
              <a:spcAft>
                <a:spcPts val="1200"/>
              </a:spcAft>
              <a:buFont typeface="Wingdings" pitchFamily="2" charset="2"/>
              <a:buChar char="§"/>
            </a:pPr>
            <a:r>
              <a:rPr lang="en-US" sz="1900" dirty="0">
                <a:solidFill>
                  <a:prstClr val="black"/>
                </a:solidFill>
                <a:latin typeface="Georgia" pitchFamily="18" charset="0"/>
              </a:rPr>
              <a:t>Presumption of loss</a:t>
            </a:r>
          </a:p>
          <a:p>
            <a:pPr marL="914400" lvl="1" indent="-457200">
              <a:spcAft>
                <a:spcPts val="1200"/>
              </a:spcAft>
              <a:buFont typeface="Wingdings" pitchFamily="2" charset="2"/>
              <a:buChar char="§"/>
            </a:pPr>
            <a:r>
              <a:rPr lang="en-US" sz="1900" dirty="0">
                <a:solidFill>
                  <a:prstClr val="black"/>
                </a:solidFill>
                <a:latin typeface="Georgia" pitchFamily="18" charset="0"/>
              </a:rPr>
              <a:t>Deemed certifications</a:t>
            </a:r>
          </a:p>
          <a:p>
            <a:pPr marL="914400" lvl="1" indent="-457200">
              <a:spcAft>
                <a:spcPts val="1200"/>
              </a:spcAft>
              <a:buFont typeface="Wingdings" pitchFamily="2" charset="2"/>
              <a:buChar char="§"/>
            </a:pPr>
            <a:r>
              <a:rPr lang="en-US" sz="1900" dirty="0">
                <a:solidFill>
                  <a:prstClr val="black"/>
                </a:solidFill>
                <a:latin typeface="Georgia" pitchFamily="18" charset="0"/>
              </a:rPr>
              <a:t>Signature requirement</a:t>
            </a:r>
          </a:p>
          <a:p>
            <a:pPr marL="914400" lvl="1" indent="-457200">
              <a:spcAft>
                <a:spcPts val="1200"/>
              </a:spcAft>
              <a:buFont typeface="Wingdings" pitchFamily="2" charset="2"/>
              <a:buChar char="§"/>
            </a:pPr>
            <a:r>
              <a:rPr lang="en-US" sz="1900" dirty="0">
                <a:solidFill>
                  <a:prstClr val="black"/>
                </a:solidFill>
                <a:latin typeface="Georgia" pitchFamily="18" charset="0"/>
              </a:rPr>
              <a:t>Limitation of liability</a:t>
            </a:r>
          </a:p>
          <a:p>
            <a:pPr marL="914400" lvl="1" indent="-457200">
              <a:spcAft>
                <a:spcPts val="1200"/>
              </a:spcAft>
              <a:buFont typeface="Wingdings" pitchFamily="2" charset="2"/>
              <a:buChar char="§"/>
            </a:pPr>
            <a:r>
              <a:rPr lang="en-US" sz="1900" dirty="0">
                <a:solidFill>
                  <a:prstClr val="black"/>
                </a:solidFill>
                <a:latin typeface="Georgia" pitchFamily="18" charset="0"/>
              </a:rPr>
              <a:t>Annual recertification</a:t>
            </a:r>
          </a:p>
          <a:p>
            <a:pPr marL="914400" lvl="1" indent="-457200">
              <a:spcAft>
                <a:spcPts val="1200"/>
              </a:spcAft>
              <a:buFont typeface="Wingdings" pitchFamily="2" charset="2"/>
              <a:buChar char="§"/>
            </a:pPr>
            <a:r>
              <a:rPr lang="en-US" sz="1900" dirty="0">
                <a:solidFill>
                  <a:prstClr val="black"/>
                </a:solidFill>
                <a:latin typeface="Georgia" pitchFamily="18" charset="0"/>
              </a:rPr>
              <a:t>Applicability to subcontractors</a:t>
            </a:r>
          </a:p>
          <a:p>
            <a:pPr marL="914400" lvl="1" indent="-457200">
              <a:spcAft>
                <a:spcPts val="1200"/>
              </a:spcAft>
              <a:buFont typeface="Wingdings" pitchFamily="2" charset="2"/>
              <a:buChar char="§"/>
            </a:pPr>
            <a:r>
              <a:rPr lang="en-US" sz="1900" dirty="0">
                <a:solidFill>
                  <a:prstClr val="black"/>
                </a:solidFill>
                <a:latin typeface="Georgia" pitchFamily="18" charset="0"/>
              </a:rPr>
              <a:t>Penalties</a:t>
            </a: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18</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437121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Presumption of Loss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3441968"/>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The </a:t>
            </a:r>
            <a:r>
              <a:rPr lang="en-US" sz="2200" dirty="0" smtClean="0">
                <a:solidFill>
                  <a:prstClr val="black"/>
                </a:solidFill>
                <a:latin typeface="Georgia" pitchFamily="18" charset="0"/>
              </a:rPr>
              <a:t>Presumed Loss Rule </a:t>
            </a:r>
            <a:r>
              <a:rPr lang="en-US" sz="2200" dirty="0">
                <a:solidFill>
                  <a:prstClr val="black"/>
                </a:solidFill>
                <a:latin typeface="Georgia" pitchFamily="18" charset="0"/>
              </a:rPr>
              <a:t>reads as follows:</a:t>
            </a:r>
          </a:p>
          <a:p>
            <a:pPr marL="914400" lvl="1" indent="-457200">
              <a:spcAft>
                <a:spcPts val="1200"/>
              </a:spcAft>
              <a:buFont typeface="Wingdings" panose="05000000000000000000" pitchFamily="2" charset="2"/>
              <a:buChar char="§"/>
            </a:pPr>
            <a:r>
              <a:rPr lang="en-US" sz="1900" dirty="0">
                <a:solidFill>
                  <a:prstClr val="black"/>
                </a:solidFill>
                <a:latin typeface="Georgia" pitchFamily="18" charset="0"/>
              </a:rPr>
              <a:t>In every contract, subcontract, cooperative agreement, cooperative R&amp;D agreement, or grant that is set aside, reserved, or otherwise classified as intended for award to small, 8(a), SDB, SDVOSB, HUBZone, WOSB, or EDWOSB firms, there is a presumption of loss to the government based on the total amount expended on the contract, subcontract, etc., whenever it is established that a firm </a:t>
            </a:r>
            <a:r>
              <a:rPr lang="en-US" sz="1900" u="sng" dirty="0">
                <a:solidFill>
                  <a:prstClr val="black"/>
                </a:solidFill>
                <a:latin typeface="Georgia" pitchFamily="18" charset="0"/>
              </a:rPr>
              <a:t>willfully sought and received</a:t>
            </a:r>
            <a:r>
              <a:rPr lang="en-US" sz="1900" dirty="0">
                <a:solidFill>
                  <a:prstClr val="black"/>
                </a:solidFill>
                <a:latin typeface="Georgia" pitchFamily="18" charset="0"/>
              </a:rPr>
              <a:t> the award by misrepresentation.</a:t>
            </a: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19</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763697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a:latin typeface="Georgia" pitchFamily="18" charset="0"/>
              </a:rPr>
              <a:t>Overview</a:t>
            </a: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724370"/>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smtClean="0">
                <a:latin typeface="Georgia" pitchFamily="18" charset="0"/>
              </a:rPr>
              <a:t>Upcoming Proposed Rules</a:t>
            </a:r>
          </a:p>
          <a:p>
            <a:pPr marL="914400" lvl="1" indent="-457200">
              <a:spcAft>
                <a:spcPts val="1200"/>
              </a:spcAft>
              <a:buFont typeface="Wingdings" panose="05000000000000000000" pitchFamily="2" charset="2"/>
              <a:buChar char="§"/>
            </a:pPr>
            <a:r>
              <a:rPr lang="en-US" sz="1900" dirty="0" smtClean="0">
                <a:latin typeface="Georgia" pitchFamily="18" charset="0"/>
              </a:rPr>
              <a:t>Mentor-protégé programs</a:t>
            </a:r>
          </a:p>
          <a:p>
            <a:pPr marL="914400" lvl="1" indent="-457200">
              <a:spcAft>
                <a:spcPts val="1200"/>
              </a:spcAft>
              <a:buFont typeface="Wingdings" panose="05000000000000000000" pitchFamily="2" charset="2"/>
              <a:buChar char="§"/>
            </a:pPr>
            <a:r>
              <a:rPr lang="en-US" sz="1900" dirty="0" smtClean="0">
                <a:latin typeface="Georgia" pitchFamily="18" charset="0"/>
              </a:rPr>
              <a:t>Performance of work requirements</a:t>
            </a:r>
          </a:p>
          <a:p>
            <a:pPr marL="914400" lvl="1" indent="-457200">
              <a:spcAft>
                <a:spcPts val="1200"/>
              </a:spcAft>
              <a:buFont typeface="Wingdings" panose="05000000000000000000" pitchFamily="2" charset="2"/>
              <a:buChar char="§"/>
            </a:pPr>
            <a:r>
              <a:rPr lang="en-US" sz="1900" dirty="0" smtClean="0">
                <a:latin typeface="Georgia" pitchFamily="18" charset="0"/>
              </a:rPr>
              <a:t>Other possible proposed changes</a:t>
            </a:r>
          </a:p>
          <a:p>
            <a:pPr marL="457200" indent="-457200">
              <a:spcAft>
                <a:spcPts val="1200"/>
              </a:spcAft>
              <a:buFont typeface="Arial" panose="020B0604020202020204" pitchFamily="34" charset="0"/>
              <a:buChar char="•"/>
            </a:pPr>
            <a:r>
              <a:rPr lang="en-US" sz="2200" dirty="0" smtClean="0">
                <a:latin typeface="Georgia" pitchFamily="18" charset="0"/>
              </a:rPr>
              <a:t>Size </a:t>
            </a:r>
            <a:r>
              <a:rPr lang="en-US" sz="2200" dirty="0" smtClean="0">
                <a:latin typeface="Georgia" pitchFamily="18" charset="0"/>
              </a:rPr>
              <a:t>Standards Update</a:t>
            </a:r>
            <a:endParaRPr lang="en-US" sz="2200" dirty="0" smtClean="0">
              <a:latin typeface="Georgia" pitchFamily="18" charset="0"/>
            </a:endParaRPr>
          </a:p>
          <a:p>
            <a:pPr marL="457200" indent="-457200">
              <a:spcAft>
                <a:spcPts val="1200"/>
              </a:spcAft>
              <a:buFont typeface="Arial" panose="020B0604020202020204" pitchFamily="34" charset="0"/>
              <a:buChar char="•"/>
            </a:pPr>
            <a:r>
              <a:rPr lang="en-US" sz="2200" dirty="0" smtClean="0">
                <a:latin typeface="Georgia" pitchFamily="18" charset="0"/>
              </a:rPr>
              <a:t>The </a:t>
            </a:r>
            <a:r>
              <a:rPr lang="en-US" sz="2200" u="sng" dirty="0" smtClean="0">
                <a:latin typeface="Georgia" pitchFamily="18" charset="0"/>
              </a:rPr>
              <a:t>Rotech</a:t>
            </a:r>
            <a:r>
              <a:rPr lang="en-US" sz="2200" dirty="0" smtClean="0">
                <a:latin typeface="Georgia" pitchFamily="18" charset="0"/>
              </a:rPr>
              <a:t> </a:t>
            </a:r>
            <a:r>
              <a:rPr lang="en-US" sz="2200" dirty="0" smtClean="0">
                <a:latin typeface="Georgia" pitchFamily="18" charset="0"/>
              </a:rPr>
              <a:t>Decision</a:t>
            </a:r>
            <a:endParaRPr lang="en-US" sz="2200" dirty="0" smtClean="0">
              <a:latin typeface="Georgia" pitchFamily="18" charset="0"/>
            </a:endParaRPr>
          </a:p>
          <a:p>
            <a:pPr marL="457200" indent="-457200">
              <a:spcAft>
                <a:spcPts val="1200"/>
              </a:spcAft>
              <a:buFont typeface="Arial" panose="020B0604020202020204" pitchFamily="34" charset="0"/>
              <a:buChar char="•"/>
            </a:pPr>
            <a:r>
              <a:rPr lang="en-US" sz="2200" dirty="0" smtClean="0">
                <a:latin typeface="Georgia" pitchFamily="18" charset="0"/>
              </a:rPr>
              <a:t>Cybersecurity </a:t>
            </a:r>
            <a:r>
              <a:rPr lang="en-US" sz="2200" dirty="0" smtClean="0">
                <a:latin typeface="Georgia" pitchFamily="18" charset="0"/>
              </a:rPr>
              <a:t>Rules </a:t>
            </a:r>
            <a:r>
              <a:rPr lang="en-US" sz="2200" dirty="0" smtClean="0">
                <a:latin typeface="Georgia" pitchFamily="18" charset="0"/>
              </a:rPr>
              <a:t>to </a:t>
            </a:r>
            <a:r>
              <a:rPr lang="en-US" sz="2200" dirty="0" smtClean="0">
                <a:latin typeface="Georgia" pitchFamily="18" charset="0"/>
              </a:rPr>
              <a:t>Know</a:t>
            </a:r>
            <a:endParaRPr lang="en-US" sz="2200" dirty="0" smtClean="0">
              <a:latin typeface="Georgia" pitchFamily="18" charset="0"/>
            </a:endParaRPr>
          </a:p>
          <a:p>
            <a:pPr marL="457200" indent="-457200">
              <a:spcAft>
                <a:spcPts val="1200"/>
              </a:spcAft>
              <a:buFont typeface="Arial" panose="020B0604020202020204" pitchFamily="34" charset="0"/>
              <a:buChar char="•"/>
            </a:pPr>
            <a:r>
              <a:rPr lang="en-US" sz="2200" dirty="0" smtClean="0">
                <a:latin typeface="Georgia" pitchFamily="18" charset="0"/>
              </a:rPr>
              <a:t>Recent GAO </a:t>
            </a:r>
            <a:r>
              <a:rPr lang="en-US" sz="2200" dirty="0" smtClean="0">
                <a:latin typeface="Georgia" pitchFamily="18" charset="0"/>
              </a:rPr>
              <a:t>Decisions</a:t>
            </a:r>
            <a:endParaRPr lang="en-US" sz="2200" dirty="0" smtClean="0">
              <a:latin typeface="Georgia" pitchFamily="18" charset="0"/>
            </a:endParaRPr>
          </a:p>
          <a:p>
            <a:pPr marL="457200" indent="-457200">
              <a:spcAft>
                <a:spcPts val="1200"/>
              </a:spcAft>
              <a:buFont typeface="Arial" panose="020B0604020202020204" pitchFamily="34" charset="0"/>
              <a:buChar char="•"/>
            </a:pPr>
            <a:r>
              <a:rPr lang="en-US" sz="2200" dirty="0" smtClean="0">
                <a:latin typeface="Georgia" pitchFamily="18" charset="0"/>
              </a:rPr>
              <a:t>Presumed Loss Rule</a:t>
            </a:r>
          </a:p>
          <a:p>
            <a:pPr marL="457200" indent="-457200">
              <a:spcAft>
                <a:spcPts val="1200"/>
              </a:spcAft>
              <a:buFont typeface="Arial" panose="020B0604020202020204" pitchFamily="34" charset="0"/>
              <a:buChar char="•"/>
            </a:pPr>
            <a:r>
              <a:rPr lang="en-US" sz="2200" dirty="0" smtClean="0">
                <a:latin typeface="Georgia" pitchFamily="18" charset="0"/>
              </a:rPr>
              <a:t>Size </a:t>
            </a:r>
            <a:r>
              <a:rPr lang="en-US" sz="2200" dirty="0" smtClean="0">
                <a:latin typeface="Georgia" pitchFamily="18" charset="0"/>
              </a:rPr>
              <a:t>Recertifications</a:t>
            </a:r>
            <a:endParaRPr lang="en-US" sz="2200" dirty="0">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197405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Deemed Certifications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909036"/>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Under the presumed loss rule, the following actions will be deemed affirmative, willful, and intentional certifications of size or status:</a:t>
            </a:r>
          </a:p>
          <a:p>
            <a:pPr marL="914400" lvl="1" indent="-457200">
              <a:spcAft>
                <a:spcPts val="1200"/>
              </a:spcAft>
              <a:buFont typeface="Wingdings" pitchFamily="2" charset="2"/>
              <a:buChar char="§"/>
            </a:pPr>
            <a:r>
              <a:rPr lang="en-US" sz="1900" dirty="0">
                <a:solidFill>
                  <a:prstClr val="black"/>
                </a:solidFill>
                <a:latin typeface="Georgia" pitchFamily="18" charset="0"/>
              </a:rPr>
              <a:t>Submission of a bid, proposal, application, or offer for a Federal grant, contract, subcontract, etc. that is reserved or otherwise classified for award based on size or status </a:t>
            </a:r>
          </a:p>
          <a:p>
            <a:pPr marL="914400" lvl="1" indent="-457200">
              <a:spcAft>
                <a:spcPts val="1200"/>
              </a:spcAft>
              <a:buFont typeface="Wingdings" pitchFamily="2" charset="2"/>
              <a:buChar char="§"/>
            </a:pPr>
            <a:r>
              <a:rPr lang="en-US" sz="1900" dirty="0">
                <a:solidFill>
                  <a:prstClr val="black"/>
                </a:solidFill>
                <a:latin typeface="Georgia" pitchFamily="18" charset="0"/>
              </a:rPr>
              <a:t>Submission of a bid, proposal, application, or offer for a Federal grant, contract, subcontract, etc. that in any way encourages a Federal agency to classify the bid or proposal, if awarded, based on size or status</a:t>
            </a:r>
          </a:p>
          <a:p>
            <a:pPr marL="914400" lvl="1" indent="-457200">
              <a:spcAft>
                <a:spcPts val="1200"/>
              </a:spcAft>
              <a:buFont typeface="Wingdings" pitchFamily="2" charset="2"/>
              <a:buChar char="§"/>
            </a:pPr>
            <a:r>
              <a:rPr lang="en-US" sz="1900" dirty="0">
                <a:solidFill>
                  <a:prstClr val="black"/>
                </a:solidFill>
                <a:latin typeface="Georgia" pitchFamily="18" charset="0"/>
              </a:rPr>
              <a:t>Registration in any Federal electronic database for the purpose of being considered for award of a Federal grant, contract, subcontract, etc. based on size or status</a:t>
            </a:r>
            <a:endParaRPr lang="en-US" sz="1900" b="1" dirty="0">
              <a:solidFill>
                <a:prstClr val="black"/>
              </a:solidFill>
              <a:latin typeface="Georgia" pitchFamily="18" charset="0"/>
            </a:endParaRP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20</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5610658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Limitation of Liability</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539704"/>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Presumption of loss, deemed certifications, and signature requirement “</a:t>
            </a:r>
            <a:r>
              <a:rPr lang="en-US" sz="2200" u="sng" dirty="0">
                <a:solidFill>
                  <a:prstClr val="black"/>
                </a:solidFill>
                <a:latin typeface="Georgia" pitchFamily="18" charset="0"/>
              </a:rPr>
              <a:t>may</a:t>
            </a:r>
            <a:r>
              <a:rPr lang="en-US" sz="2200" dirty="0">
                <a:solidFill>
                  <a:prstClr val="black"/>
                </a:solidFill>
                <a:latin typeface="Georgia" pitchFamily="18" charset="0"/>
              </a:rPr>
              <a:t> be determined not to apply in the case of unintentional errors, technical malfunctions, and other similar situations that demonstrate that a misrepresentation of size was not affirmative, intentional, willful or actionable under the False Claims Act . . .”</a:t>
            </a:r>
          </a:p>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A prime contractor acting in good faith </a:t>
            </a:r>
            <a:r>
              <a:rPr lang="en-US" sz="2200" u="sng" dirty="0">
                <a:solidFill>
                  <a:prstClr val="black"/>
                </a:solidFill>
                <a:latin typeface="Georgia" pitchFamily="18" charset="0"/>
              </a:rPr>
              <a:t>should</a:t>
            </a:r>
            <a:r>
              <a:rPr lang="en-US" sz="2200" dirty="0">
                <a:solidFill>
                  <a:prstClr val="black"/>
                </a:solidFill>
                <a:latin typeface="Georgia" pitchFamily="18" charset="0"/>
              </a:rPr>
              <a:t> not be held liable for misrepresentations by its subcontractor</a:t>
            </a:r>
          </a:p>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No liability when government personnel erroneously identify the firm as small without any representation or certification by the firm or the firm’s knowledge</a:t>
            </a: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21</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9210189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Annual Recertification</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770537"/>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Presumed loss rule requires firms to certify size and status at least annually in SAM.gov</a:t>
            </a:r>
          </a:p>
          <a:p>
            <a:pPr marL="914400" lvl="1" indent="-457200">
              <a:spcAft>
                <a:spcPts val="1200"/>
              </a:spcAft>
              <a:buFont typeface="Wingdings" pitchFamily="2" charset="2"/>
              <a:buChar char="§"/>
            </a:pPr>
            <a:r>
              <a:rPr lang="en-US" sz="1900" dirty="0">
                <a:solidFill>
                  <a:prstClr val="black"/>
                </a:solidFill>
                <a:latin typeface="Georgia" pitchFamily="18" charset="0"/>
              </a:rPr>
              <a:t>If a firm fails to certify at least annually, the firm will not be listed in SAM as small or with the relevant status unless and until the firm recertifies its size or status</a:t>
            </a:r>
          </a:p>
          <a:p>
            <a:pPr marL="914400" lvl="1" indent="-457200">
              <a:spcAft>
                <a:spcPts val="1200"/>
              </a:spcAft>
              <a:buFont typeface="Wingdings" pitchFamily="2" charset="2"/>
              <a:buChar char="§"/>
            </a:pPr>
            <a:r>
              <a:rPr lang="en-US" sz="1900" dirty="0">
                <a:solidFill>
                  <a:prstClr val="black"/>
                </a:solidFill>
                <a:latin typeface="Georgia" pitchFamily="18" charset="0"/>
              </a:rPr>
              <a:t>Applies regardless of the length of the contract – this is not the same as the recertification rule that applies at the end of the</a:t>
            </a:r>
            <a:br>
              <a:rPr lang="en-US" sz="1900" dirty="0">
                <a:solidFill>
                  <a:prstClr val="black"/>
                </a:solidFill>
                <a:latin typeface="Georgia" pitchFamily="18" charset="0"/>
              </a:rPr>
            </a:br>
            <a:r>
              <a:rPr lang="en-US" sz="1900" dirty="0">
                <a:solidFill>
                  <a:prstClr val="black"/>
                </a:solidFill>
                <a:latin typeface="Georgia" pitchFamily="18" charset="0"/>
              </a:rPr>
              <a:t>5</a:t>
            </a:r>
            <a:r>
              <a:rPr lang="en-US" sz="1900" baseline="30000" dirty="0">
                <a:solidFill>
                  <a:prstClr val="black"/>
                </a:solidFill>
                <a:latin typeface="Georgia" pitchFamily="18" charset="0"/>
              </a:rPr>
              <a:t>th</a:t>
            </a:r>
            <a:r>
              <a:rPr lang="en-US" sz="1900" dirty="0">
                <a:solidFill>
                  <a:prstClr val="black"/>
                </a:solidFill>
                <a:latin typeface="Georgia" pitchFamily="18" charset="0"/>
              </a:rPr>
              <a:t> year on long-term contracts</a:t>
            </a:r>
          </a:p>
          <a:p>
            <a:pPr marL="914400" lvl="1" indent="-457200">
              <a:spcAft>
                <a:spcPts val="1200"/>
              </a:spcAft>
              <a:buFont typeface="Wingdings" pitchFamily="2" charset="2"/>
              <a:buChar char="§"/>
            </a:pPr>
            <a:r>
              <a:rPr lang="en-US" sz="1900" dirty="0">
                <a:solidFill>
                  <a:prstClr val="black"/>
                </a:solidFill>
                <a:latin typeface="Georgia" pitchFamily="18" charset="0"/>
              </a:rPr>
              <a:t>Applies to small, SDB, SDVOSB, WOSB, and EDWOSB firms, but not 8(a) or HUBZone firms because the SBA is responsible for providing these designations</a:t>
            </a:r>
          </a:p>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No notice from SBA is required</a:t>
            </a:r>
            <a:endParaRPr lang="en-US" sz="2200" u="sng" dirty="0">
              <a:solidFill>
                <a:prstClr val="black"/>
              </a:solidFill>
              <a:latin typeface="Georgia" pitchFamily="18" charset="0"/>
            </a:endParaRP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22</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892315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Presumed Loss Rule</a:t>
            </a:r>
            <a:br>
              <a:rPr lang="en-US" sz="2800" b="1" cap="small" dirty="0" smtClean="0">
                <a:latin typeface="Georgia" pitchFamily="18" charset="0"/>
              </a:rPr>
            </a:br>
            <a:r>
              <a:rPr lang="en-US" sz="2800" dirty="0" smtClean="0"/>
              <a:t>for Subcontractors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2760756"/>
          </a:xfrm>
          <a:prstGeom prst="rect">
            <a:avLst/>
          </a:prstGeom>
          <a:noFill/>
        </p:spPr>
        <p:txBody>
          <a:bodyPr wrap="square" rtlCol="0">
            <a:spAutoFit/>
          </a:bodyPr>
          <a:lstStyle/>
          <a:p>
            <a:pPr marL="457200" lvl="0" indent="-457200">
              <a:spcBef>
                <a:spcPts val="800"/>
              </a:spcBef>
              <a:spcAft>
                <a:spcPts val="1200"/>
              </a:spcAft>
              <a:buFont typeface="Arial" panose="020B0604020202020204" pitchFamily="34" charset="0"/>
              <a:buChar char="•"/>
            </a:pPr>
            <a:r>
              <a:rPr lang="en-US" sz="2200" dirty="0">
                <a:solidFill>
                  <a:prstClr val="black"/>
                </a:solidFill>
                <a:latin typeface="Georgia" pitchFamily="18" charset="0"/>
              </a:rPr>
              <a:t>The presumed loss rule applies to subcontractors who willfully misrepresent their size or status to receive a subcontract</a:t>
            </a:r>
          </a:p>
          <a:p>
            <a:pPr marL="457200" lvl="0" indent="-457200">
              <a:spcBef>
                <a:spcPct val="20000"/>
              </a:spcBef>
              <a:spcAft>
                <a:spcPts val="1200"/>
              </a:spcAft>
              <a:buFont typeface="Arial" panose="020B0604020202020204" pitchFamily="34" charset="0"/>
              <a:buChar char="•"/>
            </a:pPr>
            <a:r>
              <a:rPr lang="en-US" sz="2200" dirty="0">
                <a:solidFill>
                  <a:prstClr val="black"/>
                </a:solidFill>
                <a:latin typeface="Georgia" pitchFamily="18" charset="0"/>
              </a:rPr>
              <a:t>SBA believes that prime contractors who rely in good faith on the written representations of their subcontractors should be insulated from liability</a:t>
            </a:r>
          </a:p>
          <a:p>
            <a:pPr marL="342900" marR="0" lvl="0" indent="-342900">
              <a:spcBef>
                <a:spcPts val="0"/>
              </a:spcBef>
              <a:spcAft>
                <a:spcPts val="1200"/>
              </a:spcAft>
              <a:buFont typeface="Arial" panose="020B0604020202020204" pitchFamily="34" charset="0"/>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23</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2117226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Presumed Loss Rule Penalties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219200"/>
            <a:ext cx="8153400" cy="4970591"/>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Three types of penalties under the rule:</a:t>
            </a:r>
          </a:p>
          <a:p>
            <a:pPr marL="914400" lvl="1" indent="-457200">
              <a:spcAft>
                <a:spcPts val="1200"/>
              </a:spcAft>
              <a:buFont typeface="Wingdings" panose="05000000000000000000" pitchFamily="2" charset="2"/>
              <a:buChar char="§"/>
            </a:pPr>
            <a:r>
              <a:rPr lang="en-US" sz="1900" dirty="0">
                <a:solidFill>
                  <a:prstClr val="black"/>
                </a:solidFill>
                <a:latin typeface="Georgia" pitchFamily="18" charset="0"/>
              </a:rPr>
              <a:t>Suspension and debarment</a:t>
            </a:r>
          </a:p>
          <a:p>
            <a:pPr marL="914400" lvl="1" indent="-457200">
              <a:spcAft>
                <a:spcPts val="1200"/>
              </a:spcAft>
              <a:buFont typeface="Wingdings" panose="05000000000000000000" pitchFamily="2" charset="2"/>
              <a:buChar char="§"/>
            </a:pPr>
            <a:r>
              <a:rPr lang="en-US" sz="1900" dirty="0">
                <a:solidFill>
                  <a:prstClr val="black"/>
                </a:solidFill>
                <a:latin typeface="Georgia" pitchFamily="18" charset="0"/>
              </a:rPr>
              <a:t>Civil penalties under the False Claims Act and other laws</a:t>
            </a:r>
          </a:p>
          <a:p>
            <a:pPr marL="914400" lvl="1" indent="-457200">
              <a:spcAft>
                <a:spcPts val="1200"/>
              </a:spcAft>
              <a:buFont typeface="Wingdings" panose="05000000000000000000" pitchFamily="2" charset="2"/>
              <a:buChar char="§"/>
            </a:pPr>
            <a:r>
              <a:rPr lang="en-US" sz="1900" dirty="0">
                <a:solidFill>
                  <a:prstClr val="black"/>
                </a:solidFill>
                <a:latin typeface="Georgia" pitchFamily="18" charset="0"/>
              </a:rPr>
              <a:t>Criminal penalties</a:t>
            </a:r>
          </a:p>
          <a:p>
            <a:pPr marL="1371600" lvl="2" indent="-457200">
              <a:spcAft>
                <a:spcPts val="1200"/>
              </a:spcAft>
              <a:buFont typeface="Courier New" panose="02070309020205020404" pitchFamily="49" charset="0"/>
              <a:buChar char="o"/>
            </a:pPr>
            <a:r>
              <a:rPr lang="en-US" sz="1700" dirty="0">
                <a:solidFill>
                  <a:prstClr val="black"/>
                </a:solidFill>
                <a:latin typeface="Georgia" pitchFamily="18" charset="0"/>
              </a:rPr>
              <a:t>Up to $500,000 fine and/or 10 years imprisonment for knowing misrepresentation</a:t>
            </a:r>
          </a:p>
          <a:p>
            <a:pPr marL="1371600" lvl="2" indent="-457200">
              <a:spcAft>
                <a:spcPts val="1200"/>
              </a:spcAft>
              <a:buFont typeface="Courier New" panose="02070309020205020404" pitchFamily="49" charset="0"/>
              <a:buChar char="o"/>
            </a:pPr>
            <a:r>
              <a:rPr lang="en-US" sz="1700" dirty="0">
                <a:solidFill>
                  <a:prstClr val="black"/>
                </a:solidFill>
                <a:latin typeface="Georgia" pitchFamily="18" charset="0"/>
              </a:rPr>
              <a:t>Up to $5,000 fine and/or 2 years imprisonment for knowingly making a false statement to influence SBA actions, including not timely correcting continuing representations that are no longer true</a:t>
            </a:r>
          </a:p>
          <a:p>
            <a:pPr marL="457200" lvl="0" indent="-457200">
              <a:spcAft>
                <a:spcPts val="1200"/>
              </a:spcAft>
              <a:buFont typeface="Arial" panose="020B0604020202020204" pitchFamily="34" charset="0"/>
              <a:buChar char="•"/>
            </a:pPr>
            <a:r>
              <a:rPr lang="en-US" sz="2200" dirty="0">
                <a:solidFill>
                  <a:prstClr val="black"/>
                </a:solidFill>
                <a:latin typeface="Georgia" pitchFamily="18" charset="0"/>
              </a:rPr>
              <a:t>Presumption of loss penalty depends on receipt of contract, but other penalties (including suspension and debarment) do not</a:t>
            </a: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24</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40480498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Recertification Rules – </a:t>
            </a:r>
            <a:br>
              <a:rPr lang="en-US" sz="2800" b="1" cap="small" dirty="0" smtClean="0">
                <a:latin typeface="Georgia" pitchFamily="18" charset="0"/>
              </a:rPr>
            </a:br>
            <a:r>
              <a:rPr lang="en-US" sz="2800" b="1" cap="small" dirty="0" smtClean="0">
                <a:latin typeface="Georgia" pitchFamily="18" charset="0"/>
              </a:rPr>
              <a:t>Included in the MAC Final Rules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2760756"/>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Upon merger or acquisition – both the acquired and acquiring firms must recertify size within 30 days of the transaction.</a:t>
            </a: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Recertification on Task Orders on IDIQ Multiple Award Contracts and Schedules is at the discretion of the Contracting Officer</a:t>
            </a:r>
          </a:p>
          <a:p>
            <a:pPr marL="342900" marR="0" lvl="0" indent="-342900">
              <a:spcBef>
                <a:spcPts val="0"/>
              </a:spcBef>
              <a:spcAft>
                <a:spcPts val="1200"/>
              </a:spcAft>
              <a:buFont typeface="Wingdings" panose="05000000000000000000" pitchFamily="2" charset="2"/>
              <a:buChar char="§"/>
            </a:pPr>
            <a:endParaRPr lang="en-US" sz="1700" dirty="0">
              <a:effectLst/>
              <a:latin typeface="Times New Roman"/>
              <a:ea typeface="Calibri"/>
              <a:cs typeface="Times New Roman"/>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25</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3788700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371600"/>
            <a:ext cx="8229600" cy="655638"/>
          </a:xfrm>
        </p:spPr>
        <p:txBody>
          <a:bodyPr>
            <a:normAutofit/>
          </a:bodyPr>
          <a:lstStyle/>
          <a:p>
            <a:r>
              <a:rPr lang="en-US" sz="3200" dirty="0" smtClean="0"/>
              <a:t>Any Questions?</a:t>
            </a:r>
            <a:endParaRPr lang="en-US" sz="3200" dirty="0"/>
          </a:p>
        </p:txBody>
      </p:sp>
      <p:sp>
        <p:nvSpPr>
          <p:cNvPr id="3" name="Slide Number Placeholder 2"/>
          <p:cNvSpPr>
            <a:spLocks noGrp="1"/>
          </p:cNvSpPr>
          <p:nvPr>
            <p:ph type="sldNum" sz="quarter" idx="4"/>
          </p:nvPr>
        </p:nvSpPr>
        <p:spPr/>
        <p:txBody>
          <a:bodyPr/>
          <a:lstStyle/>
          <a:p>
            <a:fld id="{2D983562-B4A1-4825-B09D-5C9F71E0D8A5}" type="slidenum">
              <a:rPr lang="en-US" smtClean="0"/>
              <a:pPr/>
              <a:t>26</a:t>
            </a:fld>
            <a:endParaRPr lang="en-US" dirty="0"/>
          </a:p>
        </p:txBody>
      </p:sp>
      <p:sp>
        <p:nvSpPr>
          <p:cNvPr id="4" name="TextBox 3"/>
          <p:cNvSpPr txBox="1"/>
          <p:nvPr/>
        </p:nvSpPr>
        <p:spPr>
          <a:xfrm>
            <a:off x="0" y="1600200"/>
            <a:ext cx="9143999" cy="3000821"/>
          </a:xfrm>
          <a:prstGeom prst="rect">
            <a:avLst/>
          </a:prstGeom>
          <a:noFill/>
        </p:spPr>
        <p:txBody>
          <a:bodyPr wrap="square" rtlCol="0">
            <a:spAutoFit/>
          </a:bodyPr>
          <a:lstStyle/>
          <a:p>
            <a:pPr algn="ctr"/>
            <a:endParaRPr lang="en-US" sz="2400" dirty="0" smtClean="0">
              <a:latin typeface="Georgia" pitchFamily="18" charset="0"/>
            </a:endParaRPr>
          </a:p>
          <a:p>
            <a:pPr algn="ctr"/>
            <a:endParaRPr lang="en-US" sz="2400" dirty="0">
              <a:latin typeface="Georgia" pitchFamily="18" charset="0"/>
            </a:endParaRPr>
          </a:p>
          <a:p>
            <a:pPr algn="ctr"/>
            <a:r>
              <a:rPr lang="en-US" sz="2400" dirty="0" smtClean="0">
                <a:latin typeface="Georgia" pitchFamily="18" charset="0"/>
              </a:rPr>
              <a:t>If you would like to speak with Pam or Jon about </a:t>
            </a:r>
          </a:p>
          <a:p>
            <a:pPr algn="ctr"/>
            <a:r>
              <a:rPr lang="en-US" sz="2400" dirty="0" smtClean="0">
                <a:latin typeface="Georgia" pitchFamily="18" charset="0"/>
              </a:rPr>
              <a:t>the issues discussed today, please contact them at:</a:t>
            </a:r>
          </a:p>
          <a:p>
            <a:pPr algn="ctr">
              <a:tabLst>
                <a:tab pos="4519613" algn="l"/>
              </a:tabLst>
            </a:pPr>
            <a:endParaRPr lang="en-US" sz="2400" dirty="0" smtClean="0">
              <a:latin typeface="Georgia" pitchFamily="18" charset="0"/>
            </a:endParaRPr>
          </a:p>
          <a:p>
            <a:pPr algn="ctr">
              <a:tabLst>
                <a:tab pos="4519613" algn="l"/>
              </a:tabLst>
            </a:pPr>
            <a:r>
              <a:rPr lang="en-US" sz="2300" dirty="0" smtClean="0">
                <a:latin typeface="Georgia" pitchFamily="18" charset="0"/>
              </a:rPr>
              <a:t>Pam Mazza	  Jon Williams</a:t>
            </a:r>
            <a:endParaRPr lang="en-US" sz="2300" dirty="0">
              <a:latin typeface="Georgia" pitchFamily="18" charset="0"/>
            </a:endParaRPr>
          </a:p>
          <a:p>
            <a:pPr marL="91440" algn="ctr">
              <a:tabLst>
                <a:tab pos="4684713" algn="l"/>
              </a:tabLst>
            </a:pPr>
            <a:r>
              <a:rPr lang="en-US" sz="2300" dirty="0" smtClean="0">
                <a:latin typeface="Georgia" pitchFamily="18" charset="0"/>
                <a:hlinkClick r:id="rId2"/>
              </a:rPr>
              <a:t>pmazza@pilieromazza.com </a:t>
            </a:r>
            <a:r>
              <a:rPr lang="en-US" sz="2300" dirty="0" smtClean="0">
                <a:latin typeface="Georgia" pitchFamily="18" charset="0"/>
              </a:rPr>
              <a:t>	</a:t>
            </a:r>
            <a:r>
              <a:rPr lang="en-US" sz="2300" dirty="0" smtClean="0">
                <a:latin typeface="Georgia" pitchFamily="18" charset="0"/>
                <a:hlinkClick r:id="rId3"/>
              </a:rPr>
              <a:t> jwilliams@pilieromazza.com</a:t>
            </a:r>
            <a:r>
              <a:rPr lang="en-US" sz="2300" dirty="0" smtClean="0">
                <a:latin typeface="Georgia" pitchFamily="18" charset="0"/>
              </a:rPr>
              <a:t/>
            </a:r>
            <a:br>
              <a:rPr lang="en-US" sz="2300" dirty="0" smtClean="0">
                <a:latin typeface="Georgia" pitchFamily="18" charset="0"/>
              </a:rPr>
            </a:br>
            <a:r>
              <a:rPr lang="en-US" sz="2300" dirty="0" smtClean="0">
                <a:latin typeface="Georgia" pitchFamily="18" charset="0"/>
              </a:rPr>
              <a:t>(202) 857-1000	 (202) 857-1000</a:t>
            </a:r>
          </a:p>
        </p:txBody>
      </p:sp>
      <p:sp>
        <p:nvSpPr>
          <p:cNvPr id="5" name="Date Placeholder 3"/>
          <p:cNvSpPr>
            <a:spLocks noGrp="1"/>
          </p:cNvSpPr>
          <p:nvPr>
            <p:ph type="dt" sz="half" idx="2"/>
          </p:nvPr>
        </p:nvSpPr>
        <p:spPr>
          <a:xfrm>
            <a:off x="228600" y="6324600"/>
            <a:ext cx="2133600" cy="365125"/>
          </a:xfrm>
          <a:prstGeom prst="rect">
            <a:avLst/>
          </a:prstGeom>
        </p:spPr>
        <p:txBody>
          <a:bodyPr vert="horz" lIns="91440" tIns="45720" rIns="91440" bIns="45720" rtlCol="0" anchor="ctr"/>
          <a:lstStyle>
            <a:lvl1pPr algn="l">
              <a:defRPr sz="1150">
                <a:solidFill>
                  <a:schemeClr val="tx1">
                    <a:tint val="75000"/>
                  </a:schemeClr>
                </a:solidFill>
                <a:latin typeface="Georgia" panose="02040502050405020303" pitchFamily="18" charset="0"/>
              </a:defRPr>
            </a:lvl1pPr>
          </a:lstStyle>
          <a:p>
            <a:pPr>
              <a:defRPr/>
            </a:pPr>
            <a:r>
              <a:rPr lang="en-US" dirty="0" smtClean="0">
                <a:solidFill>
                  <a:schemeClr val="tx1">
                    <a:lumMod val="95000"/>
                    <a:lumOff val="5000"/>
                  </a:schemeClr>
                </a:solidFill>
              </a:rPr>
              <a:t>© PilieroMazza PLLC 2014</a:t>
            </a:r>
          </a:p>
        </p:txBody>
      </p:sp>
    </p:spTree>
    <p:extLst>
      <p:ext uri="{BB962C8B-B14F-4D97-AF65-F5344CB8AC3E}">
        <p14:creationId xmlns:p14="http://schemas.microsoft.com/office/powerpoint/2010/main" val="41753107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685800" y="1010347"/>
            <a:ext cx="7772400" cy="761999"/>
          </a:xfrm>
        </p:spPr>
        <p:txBody>
          <a:bodyPr>
            <a:noAutofit/>
          </a:bodyPr>
          <a:lstStyle/>
          <a:p>
            <a:pPr eaLnBrk="1" hangingPunct="1">
              <a:defRPr/>
            </a:pPr>
            <a:r>
              <a:rPr lang="en-US" sz="2500" b="1" dirty="0" smtClean="0">
                <a:latin typeface="Georgia" pitchFamily="18" charset="0"/>
              </a:rPr>
              <a:t/>
            </a:r>
            <a:br>
              <a:rPr lang="en-US" sz="2500" b="1" dirty="0" smtClean="0">
                <a:latin typeface="Georgia" pitchFamily="18" charset="0"/>
              </a:rPr>
            </a:br>
            <a:endParaRPr lang="en-US" sz="2500" b="1" dirty="0" smtClean="0">
              <a:latin typeface="Georgia" pitchFamily="18" charset="0"/>
            </a:endParaRPr>
          </a:p>
        </p:txBody>
      </p:sp>
      <p:sp>
        <p:nvSpPr>
          <p:cNvPr id="5" name="Rectangle 15"/>
          <p:cNvSpPr>
            <a:spLocks noGrp="1" noChangeArrowheads="1"/>
          </p:cNvSpPr>
          <p:nvPr>
            <p:ph type="sldNum" sz="quarter" idx="13"/>
          </p:nvPr>
        </p:nvSpPr>
        <p:spPr>
          <a:xfrm>
            <a:off x="8610600" y="6153150"/>
            <a:ext cx="381000" cy="628650"/>
          </a:xfrm>
        </p:spPr>
        <p:txBody>
          <a:bodyPr/>
          <a:lstStyle/>
          <a:p>
            <a:pPr>
              <a:defRPr/>
            </a:pPr>
            <a:fld id="{BE4A27A6-9946-4BBB-83B2-69ED94D24A70}" type="slidenum">
              <a:rPr lang="en-US" sz="1150" b="0" smtClean="0">
                <a:solidFill>
                  <a:schemeClr val="tx1">
                    <a:lumMod val="95000"/>
                    <a:lumOff val="5000"/>
                  </a:schemeClr>
                </a:solidFill>
                <a:effectLst/>
                <a:latin typeface="Georgia" pitchFamily="18" charset="0"/>
                <a:ea typeface="Batang" pitchFamily="18" charset="-127"/>
                <a:cs typeface="Arial" pitchFamily="34" charset="0"/>
              </a:rPr>
              <a:pPr>
                <a:defRPr/>
              </a:pPr>
              <a:t>27</a:t>
            </a:fld>
            <a:endParaRPr lang="en-US" sz="1150" b="0" dirty="0">
              <a:solidFill>
                <a:schemeClr val="tx1">
                  <a:lumMod val="95000"/>
                  <a:lumOff val="5000"/>
                </a:schemeClr>
              </a:solidFill>
              <a:effectLst/>
              <a:latin typeface="Georgia" pitchFamily="18" charset="0"/>
              <a:ea typeface="Batang" pitchFamily="18" charset="-127"/>
              <a:cs typeface="Arial" pitchFamily="34" charset="0"/>
            </a:endParaRPr>
          </a:p>
        </p:txBody>
      </p:sp>
      <p:pic>
        <p:nvPicPr>
          <p:cNvPr id="4102" name="Picture 6"/>
          <p:cNvPicPr>
            <a:picLocks noChangeAspect="1" noChangeArrowheads="1"/>
          </p:cNvPicPr>
          <p:nvPr/>
        </p:nvPicPr>
        <p:blipFill>
          <a:blip r:embed="rId3" cstate="print"/>
          <a:srcRect/>
          <a:stretch>
            <a:fillRect/>
          </a:stretch>
        </p:blipFill>
        <p:spPr bwMode="auto">
          <a:xfrm>
            <a:off x="8353425" y="48437"/>
            <a:ext cx="561975" cy="484963"/>
          </a:xfrm>
          <a:prstGeom prst="rect">
            <a:avLst/>
          </a:prstGeom>
          <a:noFill/>
        </p:spPr>
      </p:pic>
      <p:cxnSp>
        <p:nvCxnSpPr>
          <p:cNvPr id="9" name="Straight Connector 8"/>
          <p:cNvCxnSpPr/>
          <p:nvPr/>
        </p:nvCxnSpPr>
        <p:spPr>
          <a:xfrm>
            <a:off x="228600" y="6324600"/>
            <a:ext cx="868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Footer Placeholder 6"/>
          <p:cNvSpPr txBox="1">
            <a:spLocks noGrp="1"/>
          </p:cNvSpPr>
          <p:nvPr/>
        </p:nvSpPr>
        <p:spPr bwMode="auto">
          <a:xfrm>
            <a:off x="152400" y="6248400"/>
            <a:ext cx="2971800" cy="381000"/>
          </a:xfrm>
          <a:prstGeom prst="rect">
            <a:avLst/>
          </a:prstGeom>
          <a:noFill/>
          <a:ln w="9525">
            <a:noFill/>
            <a:miter lim="800000"/>
            <a:headEnd/>
            <a:tailEnd/>
          </a:ln>
        </p:spPr>
        <p:txBody>
          <a:bodyPr anchor="b"/>
          <a:lstStyle/>
          <a:p>
            <a:pPr lvl="0">
              <a:defRPr/>
            </a:pPr>
            <a:r>
              <a:rPr lang="en-US" sz="1150" dirty="0" smtClean="0">
                <a:solidFill>
                  <a:schemeClr val="tx1">
                    <a:lumMod val="95000"/>
                    <a:lumOff val="5000"/>
                  </a:schemeClr>
                </a:solidFill>
                <a:latin typeface="Georgia" pitchFamily="18" charset="0"/>
              </a:rPr>
              <a:t>© PilieroMazza PLLC 2014</a:t>
            </a:r>
          </a:p>
        </p:txBody>
      </p:sp>
      <p:sp>
        <p:nvSpPr>
          <p:cNvPr id="12" name="Rectangle 2"/>
          <p:cNvSpPr txBox="1">
            <a:spLocks noChangeArrowheads="1"/>
          </p:cNvSpPr>
          <p:nvPr/>
        </p:nvSpPr>
        <p:spPr>
          <a:xfrm>
            <a:off x="848016" y="304800"/>
            <a:ext cx="7772400" cy="1524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6000" kern="1200">
                <a:solidFill>
                  <a:schemeClr val="tx1"/>
                </a:solidFill>
                <a:latin typeface="+mj-lt"/>
                <a:ea typeface="+mj-ea"/>
                <a:cs typeface="+mj-cs"/>
              </a:defRPr>
            </a:lvl1pPr>
          </a:lstStyle>
          <a:p>
            <a:pPr>
              <a:defRPr/>
            </a:pPr>
            <a:r>
              <a:rPr lang="en-US" sz="3200" b="1" cap="small" dirty="0">
                <a:latin typeface="Georgia" pitchFamily="18" charset="0"/>
              </a:rPr>
              <a:t>Want to Learn More?</a:t>
            </a:r>
          </a:p>
        </p:txBody>
      </p:sp>
      <p:pic>
        <p:nvPicPr>
          <p:cNvPr id="13" name="Picture 54" descr="arrow_1"/>
          <p:cNvPicPr>
            <a:picLocks noChangeAspect="1" noChangeArrowheads="1"/>
          </p:cNvPicPr>
          <p:nvPr/>
        </p:nvPicPr>
        <p:blipFill>
          <a:blip r:embed="rId4" cstate="print"/>
          <a:srcRect/>
          <a:stretch>
            <a:fillRect/>
          </a:stretch>
        </p:blipFill>
        <p:spPr bwMode="auto">
          <a:xfrm>
            <a:off x="268356" y="109728"/>
            <a:ext cx="874644" cy="838200"/>
          </a:xfrm>
          <a:prstGeom prst="rect">
            <a:avLst/>
          </a:prstGeom>
          <a:noFill/>
          <a:ln w="9525">
            <a:noFill/>
            <a:miter lim="800000"/>
            <a:headEnd/>
            <a:tailEnd/>
          </a:ln>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2437" y="1371600"/>
            <a:ext cx="8239125" cy="460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42554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NDAA Changes to</a:t>
            </a:r>
            <a:r>
              <a:rPr lang="en-US" sz="2800" dirty="0"/>
              <a:t> </a:t>
            </a:r>
            <a:r>
              <a:rPr lang="en-US" sz="2800" dirty="0" smtClean="0"/>
              <a:t>the</a:t>
            </a:r>
            <a:br>
              <a:rPr lang="en-US" sz="2800" dirty="0" smtClean="0"/>
            </a:br>
            <a:r>
              <a:rPr lang="en-US" sz="2800" dirty="0" smtClean="0"/>
              <a:t>Limitations on Subcontracting</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3585597"/>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US" sz="2200" dirty="0">
                <a:latin typeface="Georgia" pitchFamily="18" charset="0"/>
              </a:rPr>
              <a:t>Two substantive changes to the law governing limitations on subcontracting:</a:t>
            </a:r>
          </a:p>
          <a:p>
            <a:pPr marL="914400" lvl="1" indent="-457200">
              <a:spcAft>
                <a:spcPts val="1200"/>
              </a:spcAft>
              <a:buFont typeface="Wingdings" panose="05000000000000000000" pitchFamily="2" charset="2"/>
              <a:buChar char="§"/>
            </a:pPr>
            <a:r>
              <a:rPr lang="en-US" sz="1900" dirty="0">
                <a:latin typeface="Georgia" pitchFamily="18" charset="0"/>
              </a:rPr>
              <a:t>New limitations for service contracts will be based on the total amount paid to the small business, not the cost of the contract incurred for personnel</a:t>
            </a:r>
          </a:p>
          <a:p>
            <a:pPr marL="1371600" lvl="2" indent="-457200">
              <a:spcAft>
                <a:spcPts val="1200"/>
              </a:spcAft>
              <a:buFont typeface="Wingdings" panose="05000000000000000000" pitchFamily="2" charset="2"/>
              <a:buChar char="§"/>
            </a:pPr>
            <a:r>
              <a:rPr lang="en-US" sz="1600" dirty="0">
                <a:latin typeface="Georgia" pitchFamily="18" charset="0"/>
              </a:rPr>
              <a:t>This means you will no longer be able to exclude the cost of materials, supplies, and other non-labor costs from subcontracting limit calculation</a:t>
            </a:r>
          </a:p>
          <a:p>
            <a:pPr marL="914400" lvl="1" indent="-457200">
              <a:spcAft>
                <a:spcPts val="1200"/>
              </a:spcAft>
              <a:buFont typeface="Wingdings" panose="05000000000000000000" pitchFamily="2" charset="2"/>
              <a:buChar char="§"/>
            </a:pPr>
            <a:r>
              <a:rPr lang="en-US" sz="1900" dirty="0">
                <a:latin typeface="Georgia" pitchFamily="18" charset="0"/>
              </a:rPr>
              <a:t>May meet performance requirements by subcontracting to other “similarly situated” small businesses</a:t>
            </a:r>
          </a:p>
          <a:p>
            <a:pPr marL="1371600" lvl="2" indent="-457200">
              <a:spcAft>
                <a:spcPts val="1200"/>
              </a:spcAft>
              <a:buFont typeface="Wingdings" panose="05000000000000000000" pitchFamily="2" charset="2"/>
              <a:buChar char="§"/>
            </a:pPr>
            <a:r>
              <a:rPr lang="en-US" sz="1600" dirty="0">
                <a:latin typeface="Georgia" pitchFamily="18" charset="0"/>
              </a:rPr>
              <a:t>This is already available for HUBZone </a:t>
            </a:r>
            <a:r>
              <a:rPr lang="en-US" sz="1600" dirty="0" smtClean="0">
                <a:latin typeface="Georgia" pitchFamily="18" charset="0"/>
              </a:rPr>
              <a:t>firms and SDVOSBs</a:t>
            </a:r>
            <a:endParaRPr lang="en-US" sz="2200" dirty="0">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3</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782913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dirty="0"/>
              <a:t>NDAA Changes to the</a:t>
            </a:r>
            <a:br>
              <a:rPr lang="en-US" sz="2800" dirty="0"/>
            </a:br>
            <a:r>
              <a:rPr lang="en-US" sz="2800" dirty="0"/>
              <a:t>Limitations on Subcontracting</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4154471"/>
          </a:xfrm>
          <a:prstGeom prst="rect">
            <a:avLst/>
          </a:prstGeom>
          <a:noFill/>
        </p:spPr>
        <p:txBody>
          <a:bodyPr wrap="square" rtlCol="0">
            <a:spAutoFit/>
          </a:bodyPr>
          <a:lstStyle/>
          <a:p>
            <a:pPr marL="457200" lvl="0" indent="-457200">
              <a:lnSpc>
                <a:spcPct val="120000"/>
              </a:lnSpc>
              <a:spcAft>
                <a:spcPts val="1200"/>
              </a:spcAft>
              <a:buFont typeface="Arial" panose="020B0604020202020204" pitchFamily="34" charset="0"/>
              <a:buChar char="•"/>
            </a:pPr>
            <a:r>
              <a:rPr lang="en-US" sz="2200" dirty="0">
                <a:solidFill>
                  <a:prstClr val="black"/>
                </a:solidFill>
                <a:latin typeface="Georgia" pitchFamily="18" charset="0"/>
              </a:rPr>
              <a:t>2013 NDAA amended the Jobs Act to establish mentor-protégé program for </a:t>
            </a:r>
            <a:r>
              <a:rPr lang="en-US" sz="2200" u="sng" dirty="0">
                <a:solidFill>
                  <a:prstClr val="black"/>
                </a:solidFill>
                <a:latin typeface="Georgia" pitchFamily="18" charset="0"/>
              </a:rPr>
              <a:t>all</a:t>
            </a:r>
            <a:r>
              <a:rPr lang="en-US" sz="2200" dirty="0">
                <a:solidFill>
                  <a:prstClr val="black"/>
                </a:solidFill>
                <a:latin typeface="Georgia" pitchFamily="18" charset="0"/>
              </a:rPr>
              <a:t> small business </a:t>
            </a:r>
            <a:r>
              <a:rPr lang="en-US" sz="2200" dirty="0" smtClean="0">
                <a:solidFill>
                  <a:prstClr val="black"/>
                </a:solidFill>
                <a:latin typeface="Georgia" pitchFamily="18" charset="0"/>
              </a:rPr>
              <a:t>concerns</a:t>
            </a:r>
          </a:p>
          <a:p>
            <a:pPr marL="457200" lvl="0" indent="-457200">
              <a:lnSpc>
                <a:spcPct val="120000"/>
              </a:lnSpc>
              <a:spcAft>
                <a:spcPts val="1200"/>
              </a:spcAft>
              <a:buFont typeface="Arial" panose="020B0604020202020204" pitchFamily="34" charset="0"/>
              <a:buChar char="•"/>
            </a:pPr>
            <a:r>
              <a:rPr lang="en-US" sz="2200" dirty="0" smtClean="0">
                <a:solidFill>
                  <a:prstClr val="black"/>
                </a:solidFill>
                <a:latin typeface="Georgia" pitchFamily="18" charset="0"/>
              </a:rPr>
              <a:t>When issued, the proposed rules may:</a:t>
            </a:r>
          </a:p>
          <a:p>
            <a:pPr marL="914400" lvl="1" indent="-457200">
              <a:lnSpc>
                <a:spcPct val="120000"/>
              </a:lnSpc>
              <a:spcAft>
                <a:spcPts val="1200"/>
              </a:spcAft>
              <a:buFont typeface="Wingdings" pitchFamily="2" charset="2"/>
              <a:buChar char="§"/>
            </a:pPr>
            <a:r>
              <a:rPr lang="en-US" sz="1900" dirty="0" smtClean="0">
                <a:solidFill>
                  <a:prstClr val="black"/>
                </a:solidFill>
                <a:latin typeface="Georgia" pitchFamily="18" charset="0"/>
              </a:rPr>
              <a:t>Be </a:t>
            </a:r>
            <a:r>
              <a:rPr lang="en-US" sz="1900" dirty="0">
                <a:solidFill>
                  <a:prstClr val="black"/>
                </a:solidFill>
                <a:latin typeface="Georgia" pitchFamily="18" charset="0"/>
              </a:rPr>
              <a:t>modeled after the 8(a) mentor-protégé program</a:t>
            </a:r>
          </a:p>
          <a:p>
            <a:pPr marL="914400" lvl="1" indent="-457200">
              <a:lnSpc>
                <a:spcPct val="120000"/>
              </a:lnSpc>
              <a:spcAft>
                <a:spcPts val="1200"/>
              </a:spcAft>
              <a:buFont typeface="Wingdings" pitchFamily="2" charset="2"/>
              <a:buChar char="§"/>
            </a:pPr>
            <a:r>
              <a:rPr lang="en-US" sz="1900" dirty="0">
                <a:solidFill>
                  <a:prstClr val="black"/>
                </a:solidFill>
                <a:latin typeface="Georgia" pitchFamily="18" charset="0"/>
              </a:rPr>
              <a:t>Include exemptions from affiliation and joint venture capability</a:t>
            </a:r>
          </a:p>
          <a:p>
            <a:pPr marL="914400" lvl="1" indent="-457200">
              <a:lnSpc>
                <a:spcPct val="120000"/>
              </a:lnSpc>
              <a:spcAft>
                <a:spcPts val="1200"/>
              </a:spcAft>
              <a:buFont typeface="Wingdings" pitchFamily="2" charset="2"/>
              <a:buChar char="§"/>
            </a:pPr>
            <a:r>
              <a:rPr lang="en-US" sz="1900" dirty="0">
                <a:solidFill>
                  <a:prstClr val="black"/>
                </a:solidFill>
                <a:latin typeface="Georgia" pitchFamily="18" charset="0"/>
              </a:rPr>
              <a:t>Provide mechanism for SBA to approve and issue regulations for mentor-protégé programs at agencies other than DOD</a:t>
            </a:r>
          </a:p>
          <a:p>
            <a:pPr marL="914400" lvl="1" indent="-457200">
              <a:lnSpc>
                <a:spcPct val="120000"/>
              </a:lnSpc>
              <a:spcAft>
                <a:spcPts val="1200"/>
              </a:spcAft>
              <a:buFont typeface="Wingdings" pitchFamily="2" charset="2"/>
              <a:buChar char="§"/>
            </a:pPr>
            <a:r>
              <a:rPr lang="en-US" sz="1900" dirty="0">
                <a:solidFill>
                  <a:prstClr val="black"/>
                </a:solidFill>
                <a:latin typeface="Georgia" pitchFamily="18" charset="0"/>
              </a:rPr>
              <a:t>Allow current mentors and protégés with approved agreements to continue their relationship until the agreement expires</a:t>
            </a: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4</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562180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Other Possible Changes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1618905"/>
          </a:xfrm>
          <a:prstGeom prst="rect">
            <a:avLst/>
          </a:prstGeom>
          <a:noFill/>
        </p:spPr>
        <p:txBody>
          <a:bodyPr wrap="square" rtlCol="0">
            <a:spAutoFit/>
          </a:bodyPr>
          <a:lstStyle/>
          <a:p>
            <a:pPr marL="457200" lvl="0" indent="-457200">
              <a:lnSpc>
                <a:spcPct val="120000"/>
              </a:lnSpc>
              <a:spcAft>
                <a:spcPts val="1200"/>
              </a:spcAft>
              <a:buFont typeface="Arial" panose="020B0604020202020204" pitchFamily="34" charset="0"/>
              <a:buChar char="•"/>
            </a:pPr>
            <a:r>
              <a:rPr lang="en-US" sz="2200" dirty="0" smtClean="0">
                <a:solidFill>
                  <a:prstClr val="black"/>
                </a:solidFill>
                <a:latin typeface="Georgia" pitchFamily="18" charset="0"/>
              </a:rPr>
              <a:t>Joint ventures</a:t>
            </a:r>
          </a:p>
          <a:p>
            <a:pPr marL="457200" lvl="0" indent="-457200">
              <a:lnSpc>
                <a:spcPct val="120000"/>
              </a:lnSpc>
              <a:spcAft>
                <a:spcPts val="1200"/>
              </a:spcAft>
              <a:buFont typeface="Arial" panose="020B0604020202020204" pitchFamily="34" charset="0"/>
              <a:buChar char="•"/>
            </a:pPr>
            <a:r>
              <a:rPr lang="en-US" sz="2200" dirty="0" smtClean="0">
                <a:solidFill>
                  <a:prstClr val="black"/>
                </a:solidFill>
                <a:latin typeface="Georgia" pitchFamily="18" charset="0"/>
              </a:rPr>
              <a:t>8(a) primary NAICS codes</a:t>
            </a:r>
          </a:p>
          <a:p>
            <a:pPr marL="457200" lvl="0" indent="-457200">
              <a:lnSpc>
                <a:spcPct val="120000"/>
              </a:lnSpc>
              <a:spcAft>
                <a:spcPts val="1200"/>
              </a:spcAft>
              <a:buFont typeface="Arial" panose="020B0604020202020204" pitchFamily="34" charset="0"/>
              <a:buChar char="•"/>
            </a:pPr>
            <a:r>
              <a:rPr lang="en-US" sz="2200" dirty="0" smtClean="0">
                <a:solidFill>
                  <a:prstClr val="black"/>
                </a:solidFill>
                <a:latin typeface="Georgia" pitchFamily="18" charset="0"/>
              </a:rPr>
              <a:t>8(a) eligibility for non-designated groups</a:t>
            </a:r>
            <a:endParaRPr lang="en-US" sz="2200" dirty="0">
              <a:solidFill>
                <a:prstClr val="black"/>
              </a:solidFill>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5</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988391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dirty="0"/>
              <a:t>Other Possible Changes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219200"/>
            <a:ext cx="8153400" cy="4648773"/>
          </a:xfrm>
          <a:prstGeom prst="rect">
            <a:avLst/>
          </a:prstGeom>
          <a:noFill/>
        </p:spPr>
        <p:txBody>
          <a:bodyPr wrap="square" rtlCol="0">
            <a:spAutoFit/>
          </a:bodyPr>
          <a:lstStyle/>
          <a:p>
            <a:pPr lvl="0">
              <a:lnSpc>
                <a:spcPct val="110000"/>
              </a:lnSpc>
              <a:spcAft>
                <a:spcPts val="1200"/>
              </a:spcAft>
            </a:pPr>
            <a:r>
              <a:rPr lang="en-US" sz="2800" dirty="0">
                <a:solidFill>
                  <a:prstClr val="black"/>
                </a:solidFill>
                <a:latin typeface="Georgia" pitchFamily="18" charset="0"/>
              </a:rPr>
              <a:t>Update on Size Standards </a:t>
            </a:r>
            <a:r>
              <a:rPr lang="en-US" sz="2800" dirty="0" smtClean="0">
                <a:solidFill>
                  <a:prstClr val="black"/>
                </a:solidFill>
                <a:latin typeface="Georgia" pitchFamily="18" charset="0"/>
              </a:rPr>
              <a:t>review by </a:t>
            </a:r>
            <a:r>
              <a:rPr lang="en-US" sz="2800" dirty="0">
                <a:solidFill>
                  <a:prstClr val="black"/>
                </a:solidFill>
                <a:latin typeface="Georgia" pitchFamily="18" charset="0"/>
              </a:rPr>
              <a:t>SBA</a:t>
            </a:r>
          </a:p>
          <a:p>
            <a:pPr marL="342900" lvl="0" indent="-342900">
              <a:lnSpc>
                <a:spcPct val="110000"/>
              </a:lnSpc>
              <a:spcAft>
                <a:spcPts val="1200"/>
              </a:spcAft>
              <a:buFont typeface="Arial" panose="020B0604020202020204" pitchFamily="34" charset="0"/>
              <a:buChar char="•"/>
            </a:pPr>
            <a:r>
              <a:rPr lang="en-US" sz="2200" dirty="0">
                <a:solidFill>
                  <a:prstClr val="black"/>
                </a:solidFill>
                <a:latin typeface="Georgia" pitchFamily="18" charset="0"/>
              </a:rPr>
              <a:t>Comments were due on November </a:t>
            </a:r>
            <a:r>
              <a:rPr lang="en-US" sz="2200" dirty="0" smtClean="0">
                <a:solidFill>
                  <a:prstClr val="black"/>
                </a:solidFill>
                <a:latin typeface="Georgia" pitchFamily="18" charset="0"/>
              </a:rPr>
              <a:t>10, 2014 on </a:t>
            </a:r>
            <a:r>
              <a:rPr lang="en-US" sz="2200" dirty="0">
                <a:solidFill>
                  <a:prstClr val="black"/>
                </a:solidFill>
                <a:latin typeface="Georgia" pitchFamily="18" charset="0"/>
              </a:rPr>
              <a:t>SBA’s Proposed Size Standards </a:t>
            </a:r>
            <a:r>
              <a:rPr lang="en-US" sz="2200" dirty="0" smtClean="0">
                <a:solidFill>
                  <a:prstClr val="black"/>
                </a:solidFill>
                <a:latin typeface="Georgia" pitchFamily="18" charset="0"/>
              </a:rPr>
              <a:t>rule </a:t>
            </a:r>
            <a:r>
              <a:rPr lang="en-US" sz="2200" dirty="0">
                <a:solidFill>
                  <a:prstClr val="black"/>
                </a:solidFill>
                <a:latin typeface="Georgia" pitchFamily="18" charset="0"/>
              </a:rPr>
              <a:t>on </a:t>
            </a:r>
            <a:r>
              <a:rPr lang="en-US" sz="2200" dirty="0" smtClean="0">
                <a:solidFill>
                  <a:prstClr val="black"/>
                </a:solidFill>
                <a:latin typeface="Georgia" pitchFamily="18" charset="0"/>
              </a:rPr>
              <a:t>Certain Employee-Based </a:t>
            </a:r>
            <a:r>
              <a:rPr lang="en-US" sz="2200" dirty="0">
                <a:solidFill>
                  <a:prstClr val="black"/>
                </a:solidFill>
                <a:latin typeface="Georgia" pitchFamily="18" charset="0"/>
              </a:rPr>
              <a:t>Size Standards Industries</a:t>
            </a:r>
          </a:p>
          <a:p>
            <a:pPr marL="342900" lvl="0" indent="-342900">
              <a:lnSpc>
                <a:spcPct val="110000"/>
              </a:lnSpc>
              <a:spcAft>
                <a:spcPts val="1200"/>
              </a:spcAft>
              <a:buFont typeface="Arial" panose="020B0604020202020204" pitchFamily="34" charset="0"/>
              <a:buChar char="•"/>
            </a:pPr>
            <a:r>
              <a:rPr lang="en-US" sz="2200" dirty="0">
                <a:solidFill>
                  <a:prstClr val="black"/>
                </a:solidFill>
                <a:latin typeface="Georgia" pitchFamily="18" charset="0"/>
              </a:rPr>
              <a:t>SBA proposes to increase size standards for 30 industries and sub-industries</a:t>
            </a:r>
          </a:p>
          <a:p>
            <a:pPr lvl="0">
              <a:lnSpc>
                <a:spcPct val="110000"/>
              </a:lnSpc>
              <a:spcAft>
                <a:spcPts val="1200"/>
              </a:spcAft>
            </a:pPr>
            <a:r>
              <a:rPr lang="en-US" sz="1600" dirty="0">
                <a:solidFill>
                  <a:prstClr val="black"/>
                </a:solidFill>
                <a:latin typeface="Georgia" pitchFamily="18" charset="0"/>
              </a:rPr>
              <a:t>     </a:t>
            </a:r>
            <a:r>
              <a:rPr lang="en-US" sz="1600" i="1" dirty="0">
                <a:solidFill>
                  <a:prstClr val="black"/>
                </a:solidFill>
                <a:latin typeface="Georgia" pitchFamily="18" charset="0"/>
              </a:rPr>
              <a:t>For Example</a:t>
            </a:r>
            <a:r>
              <a:rPr lang="en-US" sz="1600" dirty="0">
                <a:solidFill>
                  <a:prstClr val="black"/>
                </a:solidFill>
                <a:latin typeface="Georgia" pitchFamily="18" charset="0"/>
              </a:rPr>
              <a:t>: </a:t>
            </a:r>
          </a:p>
          <a:p>
            <a:pPr lvl="0">
              <a:lnSpc>
                <a:spcPct val="110000"/>
              </a:lnSpc>
              <a:spcAft>
                <a:spcPts val="1200"/>
              </a:spcAft>
            </a:pPr>
            <a:r>
              <a:rPr lang="en-US" sz="1600" dirty="0">
                <a:solidFill>
                  <a:prstClr val="black"/>
                </a:solidFill>
                <a:latin typeface="Georgia" pitchFamily="18" charset="0"/>
              </a:rPr>
              <a:t>	NAICS Code 562910 – Environmental Remediation </a:t>
            </a:r>
            <a:r>
              <a:rPr lang="en-US" sz="1600" dirty="0" smtClean="0">
                <a:solidFill>
                  <a:prstClr val="black"/>
                </a:solidFill>
                <a:latin typeface="Georgia" pitchFamily="18" charset="0"/>
              </a:rPr>
              <a:t/>
            </a:r>
            <a:br>
              <a:rPr lang="en-US" sz="1600" dirty="0" smtClean="0">
                <a:solidFill>
                  <a:prstClr val="black"/>
                </a:solidFill>
                <a:latin typeface="Georgia" pitchFamily="18" charset="0"/>
              </a:rPr>
            </a:br>
            <a:r>
              <a:rPr lang="en-US" sz="1600" dirty="0">
                <a:solidFill>
                  <a:prstClr val="black"/>
                </a:solidFill>
                <a:latin typeface="Georgia" pitchFamily="18" charset="0"/>
              </a:rPr>
              <a:t>	</a:t>
            </a:r>
            <a:r>
              <a:rPr lang="en-US" sz="1600" dirty="0" smtClean="0">
                <a:solidFill>
                  <a:prstClr val="black"/>
                </a:solidFill>
                <a:latin typeface="Georgia" pitchFamily="18" charset="0"/>
              </a:rPr>
              <a:t>proposed increase </a:t>
            </a:r>
            <a:r>
              <a:rPr lang="en-US" sz="1600" dirty="0">
                <a:solidFill>
                  <a:prstClr val="black"/>
                </a:solidFill>
                <a:latin typeface="Georgia" pitchFamily="18" charset="0"/>
              </a:rPr>
              <a:t>from 500 to 1250 </a:t>
            </a:r>
            <a:r>
              <a:rPr lang="en-US" sz="1600" dirty="0" smtClean="0">
                <a:solidFill>
                  <a:prstClr val="black"/>
                </a:solidFill>
                <a:latin typeface="Georgia" pitchFamily="18" charset="0"/>
              </a:rPr>
              <a:t>Employees</a:t>
            </a:r>
            <a:br>
              <a:rPr lang="en-US" sz="1600" dirty="0" smtClean="0">
                <a:solidFill>
                  <a:prstClr val="black"/>
                </a:solidFill>
                <a:latin typeface="Georgia" pitchFamily="18" charset="0"/>
              </a:rPr>
            </a:br>
            <a:r>
              <a:rPr lang="en-US" sz="1600" dirty="0" smtClean="0">
                <a:solidFill>
                  <a:prstClr val="black"/>
                </a:solidFill>
                <a:latin typeface="Georgia" pitchFamily="18" charset="0"/>
              </a:rPr>
              <a:t/>
            </a:r>
            <a:br>
              <a:rPr lang="en-US" sz="1600" dirty="0" smtClean="0">
                <a:solidFill>
                  <a:prstClr val="black"/>
                </a:solidFill>
                <a:latin typeface="Georgia" pitchFamily="18" charset="0"/>
              </a:rPr>
            </a:br>
            <a:r>
              <a:rPr lang="en-US" sz="1600" dirty="0">
                <a:solidFill>
                  <a:prstClr val="black"/>
                </a:solidFill>
                <a:latin typeface="Georgia" pitchFamily="18" charset="0"/>
              </a:rPr>
              <a:t>	NAICS Code 519130 – Internet Publishing and Broadcast and 	</a:t>
            </a:r>
            <a:r>
              <a:rPr lang="en-US" sz="1600" dirty="0" smtClean="0">
                <a:solidFill>
                  <a:prstClr val="black"/>
                </a:solidFill>
                <a:latin typeface="Georgia" pitchFamily="18" charset="0"/>
              </a:rPr>
              <a:t/>
            </a:r>
            <a:br>
              <a:rPr lang="en-US" sz="1600" dirty="0" smtClean="0">
                <a:solidFill>
                  <a:prstClr val="black"/>
                </a:solidFill>
                <a:latin typeface="Georgia" pitchFamily="18" charset="0"/>
              </a:rPr>
            </a:br>
            <a:r>
              <a:rPr lang="en-US" sz="1600" dirty="0" smtClean="0">
                <a:solidFill>
                  <a:prstClr val="black"/>
                </a:solidFill>
                <a:latin typeface="Georgia" pitchFamily="18" charset="0"/>
              </a:rPr>
              <a:t>	Web </a:t>
            </a:r>
            <a:r>
              <a:rPr lang="en-US" sz="1600" dirty="0">
                <a:solidFill>
                  <a:prstClr val="black"/>
                </a:solidFill>
                <a:latin typeface="Georgia" pitchFamily="18" charset="0"/>
              </a:rPr>
              <a:t>Search Portals </a:t>
            </a:r>
            <a:r>
              <a:rPr lang="en-US" sz="1600" dirty="0" smtClean="0">
                <a:solidFill>
                  <a:prstClr val="black"/>
                </a:solidFill>
                <a:latin typeface="Georgia" pitchFamily="18" charset="0"/>
              </a:rPr>
              <a:t>proposed increase </a:t>
            </a:r>
            <a:r>
              <a:rPr lang="en-US" sz="1600" dirty="0">
                <a:solidFill>
                  <a:prstClr val="black"/>
                </a:solidFill>
                <a:latin typeface="Georgia" pitchFamily="18" charset="0"/>
              </a:rPr>
              <a:t>from 500 to </a:t>
            </a:r>
            <a:r>
              <a:rPr lang="en-US" sz="1600" dirty="0" smtClean="0">
                <a:solidFill>
                  <a:prstClr val="black"/>
                </a:solidFill>
                <a:latin typeface="Georgia" pitchFamily="18" charset="0"/>
              </a:rPr>
              <a:t>1000 employees</a:t>
            </a:r>
            <a:endParaRPr lang="en-US" sz="1600" dirty="0">
              <a:solidFill>
                <a:prstClr val="black"/>
              </a:solidFill>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6</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854091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Other Possible Changes</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1261884"/>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SBA </a:t>
            </a:r>
            <a:r>
              <a:rPr lang="en-US" sz="2200" dirty="0" smtClean="0">
                <a:solidFill>
                  <a:prstClr val="black"/>
                </a:solidFill>
                <a:latin typeface="Georgia" pitchFamily="18" charset="0"/>
              </a:rPr>
              <a:t>proposes </a:t>
            </a:r>
            <a:r>
              <a:rPr lang="en-US" sz="2200" dirty="0">
                <a:solidFill>
                  <a:prstClr val="black"/>
                </a:solidFill>
                <a:latin typeface="Georgia" pitchFamily="18" charset="0"/>
              </a:rPr>
              <a:t>to </a:t>
            </a:r>
            <a:r>
              <a:rPr lang="en-US" sz="2200" dirty="0" smtClean="0">
                <a:solidFill>
                  <a:prstClr val="black"/>
                </a:solidFill>
                <a:latin typeface="Georgia" pitchFamily="18" charset="0"/>
              </a:rPr>
              <a:t>decrease size standards </a:t>
            </a:r>
            <a:r>
              <a:rPr lang="en-US" sz="2200" dirty="0">
                <a:solidFill>
                  <a:prstClr val="black"/>
                </a:solidFill>
                <a:latin typeface="Georgia" pitchFamily="18" charset="0"/>
              </a:rPr>
              <a:t>in </a:t>
            </a:r>
            <a:r>
              <a:rPr lang="en-US" sz="2200" dirty="0" smtClean="0">
                <a:solidFill>
                  <a:prstClr val="black"/>
                </a:solidFill>
                <a:latin typeface="Georgia" pitchFamily="18" charset="0"/>
              </a:rPr>
              <a:t>three industries</a:t>
            </a:r>
            <a:endParaRPr lang="en-US" sz="2200" dirty="0">
              <a:solidFill>
                <a:prstClr val="black"/>
              </a:solidFill>
              <a:latin typeface="Georgia" pitchFamily="18" charset="0"/>
            </a:endParaRP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SBA p</a:t>
            </a:r>
            <a:r>
              <a:rPr lang="en-US" sz="2200" dirty="0" smtClean="0">
                <a:solidFill>
                  <a:prstClr val="black"/>
                </a:solidFill>
                <a:latin typeface="Georgia" pitchFamily="18" charset="0"/>
              </a:rPr>
              <a:t>roposes </a:t>
            </a:r>
            <a:r>
              <a:rPr lang="en-US" sz="2200" dirty="0">
                <a:solidFill>
                  <a:prstClr val="black"/>
                </a:solidFill>
                <a:latin typeface="Georgia" pitchFamily="18" charset="0"/>
              </a:rPr>
              <a:t>to </a:t>
            </a:r>
            <a:r>
              <a:rPr lang="en-US" sz="2200" dirty="0" smtClean="0">
                <a:solidFill>
                  <a:prstClr val="black"/>
                </a:solidFill>
                <a:latin typeface="Georgia" pitchFamily="18" charset="0"/>
              </a:rPr>
              <a:t>eliminate </a:t>
            </a:r>
            <a:r>
              <a:rPr lang="en-US" sz="2200" dirty="0">
                <a:solidFill>
                  <a:prstClr val="black"/>
                </a:solidFill>
                <a:latin typeface="Georgia" pitchFamily="18" charset="0"/>
              </a:rPr>
              <a:t>the </a:t>
            </a:r>
            <a:r>
              <a:rPr lang="en-US" sz="2200" dirty="0" smtClean="0">
                <a:solidFill>
                  <a:prstClr val="black"/>
                </a:solidFill>
                <a:latin typeface="Georgia" pitchFamily="18" charset="0"/>
              </a:rPr>
              <a:t>Value </a:t>
            </a:r>
            <a:r>
              <a:rPr lang="en-US" sz="2200" dirty="0">
                <a:solidFill>
                  <a:prstClr val="black"/>
                </a:solidFill>
                <a:latin typeface="Georgia" pitchFamily="18" charset="0"/>
              </a:rPr>
              <a:t>Added Reseller Exception with its 150 </a:t>
            </a:r>
            <a:r>
              <a:rPr lang="en-US" sz="2200" dirty="0" smtClean="0">
                <a:solidFill>
                  <a:prstClr val="black"/>
                </a:solidFill>
                <a:latin typeface="Georgia" pitchFamily="18" charset="0"/>
              </a:rPr>
              <a:t>employee size standard</a:t>
            </a:r>
            <a:endParaRPr lang="en-US" sz="2200" dirty="0">
              <a:solidFill>
                <a:prstClr val="black"/>
              </a:solidFill>
              <a:latin typeface="Georgia" pitchFamily="18" charset="0"/>
            </a:endParaRP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7</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857134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The </a:t>
            </a:r>
            <a:r>
              <a:rPr lang="en-US" sz="2800" b="1" u="sng" cap="small" dirty="0" smtClean="0">
                <a:latin typeface="Georgia" pitchFamily="18" charset="0"/>
              </a:rPr>
              <a:t>Rotech</a:t>
            </a:r>
            <a:r>
              <a:rPr lang="en-US" sz="2800" b="1" cap="small" dirty="0" smtClean="0">
                <a:latin typeface="Georgia" pitchFamily="18" charset="0"/>
              </a:rPr>
              <a:t> Decision</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3785652"/>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September 19, 2014 decision of the U.S. Court of Federal Claims, COFC No. 14-502C, holding that the plain language of the nonmanufacturer rule in the Small Business Act applies to “any” supplies being procured via small business set-asides</a:t>
            </a: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Therefore, these supplies must be provided by another small business unless SBA has granted a waiver of the nonmanufacturer rule</a:t>
            </a: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The ruling would require even those supplies procured as an ancillary part of service or construction </a:t>
            </a:r>
            <a:r>
              <a:rPr lang="en-US" sz="2200" dirty="0" smtClean="0">
                <a:solidFill>
                  <a:prstClr val="black"/>
                </a:solidFill>
                <a:latin typeface="Georgia" pitchFamily="18" charset="0"/>
              </a:rPr>
              <a:t>contracts </a:t>
            </a:r>
            <a:r>
              <a:rPr lang="en-US" sz="2200" dirty="0">
                <a:solidFill>
                  <a:prstClr val="black"/>
                </a:solidFill>
                <a:latin typeface="Georgia" pitchFamily="18" charset="0"/>
              </a:rPr>
              <a:t>to be procured from small businesses absent a waiver</a:t>
            </a: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8</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103361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494202" y="618744"/>
            <a:ext cx="8229600" cy="658368"/>
          </a:xfrm>
        </p:spPr>
        <p:txBody>
          <a:bodyPr>
            <a:noAutofit/>
          </a:bodyPr>
          <a:lstStyle/>
          <a:p>
            <a:r>
              <a:rPr lang="en-US" sz="2800" b="1" cap="small" dirty="0" smtClean="0">
                <a:latin typeface="Georgia" pitchFamily="18" charset="0"/>
              </a:rPr>
              <a:t>The </a:t>
            </a:r>
            <a:r>
              <a:rPr lang="en-US" sz="2800" b="1" u="sng" cap="small" dirty="0" smtClean="0">
                <a:latin typeface="Georgia" pitchFamily="18" charset="0"/>
              </a:rPr>
              <a:t>Rotech</a:t>
            </a:r>
            <a:r>
              <a:rPr lang="en-US" sz="2800" b="1" cap="small" dirty="0" smtClean="0">
                <a:latin typeface="Georgia" pitchFamily="18" charset="0"/>
              </a:rPr>
              <a:t> Decision</a:t>
            </a:r>
            <a:endParaRPr lang="en-US" sz="2800" b="1" cap="small" dirty="0">
              <a:latin typeface="Georgia" pitchFamily="18" charset="0"/>
            </a:endParaRPr>
          </a:p>
        </p:txBody>
      </p:sp>
      <p:cxnSp>
        <p:nvCxnSpPr>
          <p:cNvPr id="10" name="Straight Connector 9"/>
          <p:cNvCxnSpPr/>
          <p:nvPr/>
        </p:nvCxnSpPr>
        <p:spPr>
          <a:xfrm>
            <a:off x="1143000" y="530352"/>
            <a:ext cx="777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5300" y="1506781"/>
            <a:ext cx="8153400" cy="2262158"/>
          </a:xfrm>
          <a:prstGeom prst="rect">
            <a:avLst/>
          </a:prstGeom>
          <a:noFill/>
        </p:spPr>
        <p:txBody>
          <a:bodyPr wrap="square" rtlCol="0">
            <a:spAutoFit/>
          </a:bodyPr>
          <a:lstStyle/>
          <a:p>
            <a:r>
              <a:rPr lang="en-US" dirty="0"/>
              <a:t> </a:t>
            </a:r>
            <a:endParaRPr lang="en-US" sz="2400" b="1" u="sng" dirty="0" smtClean="0"/>
          </a:p>
          <a:p>
            <a:pPr marL="1143000" lvl="1" indent="-457200"/>
            <a:r>
              <a:rPr lang="en-US" sz="2800" dirty="0" smtClean="0"/>
              <a:t>  </a:t>
            </a:r>
            <a:endParaRPr lang="en-US" sz="2800" dirty="0"/>
          </a:p>
          <a:p>
            <a:pPr marL="285750">
              <a:spcAft>
                <a:spcPts val="0"/>
              </a:spcAft>
            </a:pPr>
            <a:endParaRPr lang="en-US" sz="2400" dirty="0" smtClean="0">
              <a:solidFill>
                <a:schemeClr val="tx1">
                  <a:lumMod val="95000"/>
                  <a:lumOff val="5000"/>
                </a:schemeClr>
              </a:solidFill>
            </a:endParaRPr>
          </a:p>
          <a:p>
            <a:pPr marL="228600" indent="-228600">
              <a:spcAft>
                <a:spcPts val="0"/>
              </a:spcAft>
            </a:pPr>
            <a:endParaRPr lang="en-US" sz="2400" b="1" dirty="0" smtClean="0">
              <a:solidFill>
                <a:schemeClr val="tx1">
                  <a:lumMod val="95000"/>
                  <a:lumOff val="5000"/>
                </a:schemeClr>
              </a:solidFill>
            </a:endParaRPr>
          </a:p>
          <a:p>
            <a:pPr marL="342900" indent="-342900">
              <a:spcAft>
                <a:spcPts val="600"/>
              </a:spcAft>
            </a:pPr>
            <a:endParaRPr lang="en-US" dirty="0" smtClean="0"/>
          </a:p>
          <a:p>
            <a:pPr marL="800100" lvl="1" indent="-342900">
              <a:spcAft>
                <a:spcPts val="600"/>
              </a:spcAft>
            </a:pPr>
            <a:endParaRPr lang="en-US" dirty="0" smtClean="0"/>
          </a:p>
        </p:txBody>
      </p:sp>
      <p:sp>
        <p:nvSpPr>
          <p:cNvPr id="18" name="TextBox 17"/>
          <p:cNvSpPr txBox="1"/>
          <p:nvPr/>
        </p:nvSpPr>
        <p:spPr>
          <a:xfrm>
            <a:off x="495300" y="1371600"/>
            <a:ext cx="8153400" cy="1754326"/>
          </a:xfrm>
          <a:prstGeom prst="rect">
            <a:avLst/>
          </a:prstGeom>
          <a:noFill/>
        </p:spPr>
        <p:txBody>
          <a:bodyPr wrap="square" rtlCol="0">
            <a:spAutoFit/>
          </a:bodyPr>
          <a:lstStyle/>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The Department of Justice can appeal this decision</a:t>
            </a: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SBA can seek a Legislative Solution</a:t>
            </a:r>
          </a:p>
          <a:p>
            <a:pPr marL="342900" lvl="0" indent="-342900">
              <a:spcAft>
                <a:spcPts val="1200"/>
              </a:spcAft>
              <a:buFont typeface="Arial" panose="020B0604020202020204" pitchFamily="34" charset="0"/>
              <a:buChar char="•"/>
            </a:pPr>
            <a:r>
              <a:rPr lang="en-US" sz="2200" dirty="0">
                <a:solidFill>
                  <a:prstClr val="black"/>
                </a:solidFill>
                <a:latin typeface="Georgia" pitchFamily="18" charset="0"/>
              </a:rPr>
              <a:t>In the meantime, anticipate increased protests to the Court of Federal Claims</a:t>
            </a:r>
          </a:p>
        </p:txBody>
      </p:sp>
      <p:pic>
        <p:nvPicPr>
          <p:cNvPr id="19" name="Picture 54" descr="arrow_1"/>
          <p:cNvPicPr>
            <a:picLocks noChangeAspect="1" noChangeArrowheads="1"/>
          </p:cNvPicPr>
          <p:nvPr/>
        </p:nvPicPr>
        <p:blipFill>
          <a:blip r:embed="rId3" cstate="print"/>
          <a:srcRect/>
          <a:stretch>
            <a:fillRect/>
          </a:stretch>
        </p:blipFill>
        <p:spPr bwMode="auto">
          <a:xfrm>
            <a:off x="268356" y="109728"/>
            <a:ext cx="874644" cy="838200"/>
          </a:xfrm>
          <a:prstGeom prst="rect">
            <a:avLst/>
          </a:prstGeom>
          <a:noFill/>
          <a:ln w="9525">
            <a:noFill/>
            <a:miter lim="800000"/>
            <a:headEnd/>
            <a:tailEnd/>
          </a:ln>
        </p:spPr>
      </p:pic>
      <p:sp>
        <p:nvSpPr>
          <p:cNvPr id="11" name="Date Placeholder 3"/>
          <p:cNvSpPr>
            <a:spLocks noGrp="1"/>
          </p:cNvSpPr>
          <p:nvPr>
            <p:ph type="dt" sz="half" idx="4294967295"/>
          </p:nvPr>
        </p:nvSpPr>
        <p:spPr>
          <a:xfrm>
            <a:off x="228600" y="63246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sz="1150" dirty="0" smtClean="0">
                <a:solidFill>
                  <a:schemeClr val="tx1">
                    <a:lumMod val="95000"/>
                    <a:lumOff val="5000"/>
                  </a:schemeClr>
                </a:solidFill>
                <a:latin typeface="Georgia" pitchFamily="18" charset="0"/>
              </a:rPr>
              <a:t>© PilieroMazza PLLC 2014</a:t>
            </a:r>
          </a:p>
        </p:txBody>
      </p:sp>
      <p:sp>
        <p:nvSpPr>
          <p:cNvPr id="13" name="Slide Number Placeholder 5"/>
          <p:cNvSpPr>
            <a:spLocks noGrp="1"/>
          </p:cNvSpPr>
          <p:nvPr>
            <p:ph type="sldNum" sz="quarter" idx="4294967295"/>
          </p:nvPr>
        </p:nvSpPr>
        <p:spPr>
          <a:xfrm>
            <a:off x="67818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3562-B4A1-4825-B09D-5C9F71E0D8A5}" type="slidenum">
              <a:rPr lang="en-US" sz="1150" smtClean="0">
                <a:solidFill>
                  <a:schemeClr val="tx1"/>
                </a:solidFill>
                <a:latin typeface="Georgia" panose="02040502050405020303" pitchFamily="18" charset="0"/>
              </a:rPr>
              <a:t>9</a:t>
            </a:fld>
            <a:endParaRPr lang="en-US" sz="11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632728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1893</Words>
  <Application>Microsoft Office PowerPoint</Application>
  <PresentationFormat>On-screen Show (4:3)</PresentationFormat>
  <Paragraphs>334</Paragraphs>
  <Slides>27</Slides>
  <Notes>25</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Office Theme</vt:lpstr>
      <vt:lpstr>Custom Design</vt:lpstr>
      <vt:lpstr> 19th Annual Government Contracting Update Legal Update</vt:lpstr>
      <vt:lpstr>Overview</vt:lpstr>
      <vt:lpstr>NDAA Changes to the Limitations on Subcontracting</vt:lpstr>
      <vt:lpstr>NDAA Changes to the Limitations on Subcontracting</vt:lpstr>
      <vt:lpstr>Other Possible Changes</vt:lpstr>
      <vt:lpstr>Other Possible Changes</vt:lpstr>
      <vt:lpstr>Other Possible Changes</vt:lpstr>
      <vt:lpstr>The Rotech Decision</vt:lpstr>
      <vt:lpstr>The Rotech Decision</vt:lpstr>
      <vt:lpstr>Increasing Focus on Cybersecurity</vt:lpstr>
      <vt:lpstr>Increasing Focus on Cybersecurity</vt:lpstr>
      <vt:lpstr>Cybersecurity Rules to Know</vt:lpstr>
      <vt:lpstr>Cybersecurity Rules to Know</vt:lpstr>
      <vt:lpstr>Cybersecurity Rules to Know</vt:lpstr>
      <vt:lpstr>Recent GAO Decisions</vt:lpstr>
      <vt:lpstr>Recent GAO Decisions</vt:lpstr>
      <vt:lpstr>Recent GAO Decisions</vt:lpstr>
      <vt:lpstr>SBA’s Presumed Loss Rule</vt:lpstr>
      <vt:lpstr>Presumption of Loss</vt:lpstr>
      <vt:lpstr>Deemed Certifications</vt:lpstr>
      <vt:lpstr>Limitation of Liability</vt:lpstr>
      <vt:lpstr>Annual Recertification</vt:lpstr>
      <vt:lpstr>Presumed Loss Rule for Subcontractors</vt:lpstr>
      <vt:lpstr>Presumed Loss Rule Penalties</vt:lpstr>
      <vt:lpstr>Recertification Rules –  Included in the MAC Final Rules</vt:lpstr>
      <vt:lpstr>Any Questions?</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2014-09-12T21:34:29Z</dcterms:created>
  <dcterms:modified xsi:type="dcterms:W3CDTF">2014-11-20T16:16:33Z</dcterms:modified>
</cp:coreProperties>
</file>