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256" r:id="rId2"/>
    <p:sldId id="258" r:id="rId3"/>
    <p:sldId id="257" r:id="rId4"/>
    <p:sldId id="277" r:id="rId5"/>
    <p:sldId id="271" r:id="rId6"/>
    <p:sldId id="273" r:id="rId7"/>
    <p:sldId id="261" r:id="rId8"/>
    <p:sldId id="270" r:id="rId9"/>
    <p:sldId id="284" r:id="rId10"/>
    <p:sldId id="294" r:id="rId11"/>
    <p:sldId id="285" r:id="rId12"/>
    <p:sldId id="291" r:id="rId13"/>
    <p:sldId id="287" r:id="rId14"/>
    <p:sldId id="286" r:id="rId15"/>
    <p:sldId id="295" r:id="rId16"/>
    <p:sldId id="289" r:id="rId17"/>
    <p:sldId id="275" r:id="rId18"/>
    <p:sldId id="278" r:id="rId19"/>
    <p:sldId id="281" r:id="rId20"/>
    <p:sldId id="282" r:id="rId21"/>
    <p:sldId id="276" r:id="rId22"/>
    <p:sldId id="29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2626"/>
    <a:srgbClr val="FFFFFF"/>
    <a:srgbClr val="708042"/>
    <a:srgbClr val="5B9BD5"/>
    <a:srgbClr val="075D22"/>
    <a:srgbClr val="253F3D"/>
    <a:srgbClr val="3F8F78"/>
    <a:srgbClr val="2A4D69"/>
    <a:srgbClr val="1B29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snapToGrid="0">
      <p:cViewPr varScale="1">
        <p:scale>
          <a:sx n="110" d="100"/>
          <a:sy n="110" d="100"/>
        </p:scale>
        <p:origin x="632"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D37EF-0FB6-4EC7-B448-696AAE9EFCFC}" type="datetimeFigureOut">
              <a:rPr lang="en-US" smtClean="0"/>
              <a:t>7/21/20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2F513-E117-41A5-A3F3-DC14FB454D24}" type="slidenum">
              <a:rPr lang="en-US" smtClean="0"/>
              <a:t>‹#›</a:t>
            </a:fld>
            <a:endParaRPr lang="en-US"/>
          </a:p>
        </p:txBody>
      </p:sp>
    </p:spTree>
    <p:extLst>
      <p:ext uri="{BB962C8B-B14F-4D97-AF65-F5344CB8AC3E}">
        <p14:creationId xmlns:p14="http://schemas.microsoft.com/office/powerpoint/2010/main" val="1900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2F513-E117-41A5-A3F3-DC14FB454D24}" type="slidenum">
              <a:rPr lang="en-US" smtClean="0"/>
              <a:t>2</a:t>
            </a:fld>
            <a:endParaRPr lang="en-US"/>
          </a:p>
        </p:txBody>
      </p:sp>
    </p:spTree>
    <p:extLst>
      <p:ext uri="{BB962C8B-B14F-4D97-AF65-F5344CB8AC3E}">
        <p14:creationId xmlns:p14="http://schemas.microsoft.com/office/powerpoint/2010/main" val="192683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2F513-E117-41A5-A3F3-DC14FB454D24}" type="slidenum">
              <a:rPr lang="en-US" smtClean="0"/>
              <a:t>15</a:t>
            </a:fld>
            <a:endParaRPr lang="en-US"/>
          </a:p>
        </p:txBody>
      </p:sp>
    </p:spTree>
    <p:extLst>
      <p:ext uri="{BB962C8B-B14F-4D97-AF65-F5344CB8AC3E}">
        <p14:creationId xmlns:p14="http://schemas.microsoft.com/office/powerpoint/2010/main" val="43755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2F513-E117-41A5-A3F3-DC14FB454D24}" type="slidenum">
              <a:rPr lang="en-US" smtClean="0"/>
              <a:t>22</a:t>
            </a:fld>
            <a:endParaRPr lang="en-US"/>
          </a:p>
        </p:txBody>
      </p:sp>
    </p:spTree>
    <p:extLst>
      <p:ext uri="{BB962C8B-B14F-4D97-AF65-F5344CB8AC3E}">
        <p14:creationId xmlns:p14="http://schemas.microsoft.com/office/powerpoint/2010/main" val="275408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2F513-E117-41A5-A3F3-DC14FB454D24}" type="slidenum">
              <a:rPr lang="en-US" smtClean="0"/>
              <a:t>23</a:t>
            </a:fld>
            <a:endParaRPr lang="en-US"/>
          </a:p>
        </p:txBody>
      </p:sp>
    </p:spTree>
    <p:extLst>
      <p:ext uri="{BB962C8B-B14F-4D97-AF65-F5344CB8AC3E}">
        <p14:creationId xmlns:p14="http://schemas.microsoft.com/office/powerpoint/2010/main" val="154479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CEA8A1-D667-4A27-8761-B21AB4794B64}" type="datetimeFigureOut">
              <a:rPr lang="en-US" smtClean="0"/>
              <a:t>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F9B10-ABC1-45E1-A7C8-6DA069D32817}" type="slidenum">
              <a:rPr lang="en-US" smtClean="0"/>
              <a:t>‹#›</a:t>
            </a:fld>
            <a:endParaRPr lang="en-US"/>
          </a:p>
        </p:txBody>
      </p:sp>
    </p:spTree>
    <p:extLst>
      <p:ext uri="{BB962C8B-B14F-4D97-AF65-F5344CB8AC3E}">
        <p14:creationId xmlns:p14="http://schemas.microsoft.com/office/powerpoint/2010/main" val="405332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CEA8A1-D667-4A27-8761-B21AB4794B64}" type="datetimeFigureOut">
              <a:rPr lang="en-US" smtClean="0"/>
              <a:t>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F9B10-ABC1-45E1-A7C8-6DA069D32817}" type="slidenum">
              <a:rPr lang="en-US" smtClean="0"/>
              <a:t>‹#›</a:t>
            </a:fld>
            <a:endParaRPr lang="en-US"/>
          </a:p>
        </p:txBody>
      </p:sp>
    </p:spTree>
    <p:extLst>
      <p:ext uri="{BB962C8B-B14F-4D97-AF65-F5344CB8AC3E}">
        <p14:creationId xmlns:p14="http://schemas.microsoft.com/office/powerpoint/2010/main" val="100681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CEA8A1-D667-4A27-8761-B21AB4794B64}" type="datetimeFigureOut">
              <a:rPr lang="en-US" smtClean="0"/>
              <a:t>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F9B10-ABC1-45E1-A7C8-6DA069D32817}" type="slidenum">
              <a:rPr lang="en-US" smtClean="0"/>
              <a:t>‹#›</a:t>
            </a:fld>
            <a:endParaRPr lang="en-US"/>
          </a:p>
        </p:txBody>
      </p:sp>
    </p:spTree>
    <p:extLst>
      <p:ext uri="{BB962C8B-B14F-4D97-AF65-F5344CB8AC3E}">
        <p14:creationId xmlns:p14="http://schemas.microsoft.com/office/powerpoint/2010/main" val="731233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CEA8A1-D667-4A27-8761-B21AB4794B64}" type="datetimeFigureOut">
              <a:rPr lang="en-US" smtClean="0"/>
              <a:t>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F9B10-ABC1-45E1-A7C8-6DA069D32817}" type="slidenum">
              <a:rPr lang="en-US" smtClean="0"/>
              <a:t>‹#›</a:t>
            </a:fld>
            <a:endParaRPr lang="en-US"/>
          </a:p>
        </p:txBody>
      </p:sp>
    </p:spTree>
    <p:extLst>
      <p:ext uri="{BB962C8B-B14F-4D97-AF65-F5344CB8AC3E}">
        <p14:creationId xmlns:p14="http://schemas.microsoft.com/office/powerpoint/2010/main" val="138838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EA8A1-D667-4A27-8761-B21AB4794B64}" type="datetimeFigureOut">
              <a:rPr lang="en-US" smtClean="0"/>
              <a:t>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F9B10-ABC1-45E1-A7C8-6DA069D32817}" type="slidenum">
              <a:rPr lang="en-US" smtClean="0"/>
              <a:t>‹#›</a:t>
            </a:fld>
            <a:endParaRPr lang="en-US"/>
          </a:p>
        </p:txBody>
      </p:sp>
    </p:spTree>
    <p:extLst>
      <p:ext uri="{BB962C8B-B14F-4D97-AF65-F5344CB8AC3E}">
        <p14:creationId xmlns:p14="http://schemas.microsoft.com/office/powerpoint/2010/main" val="258250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CEA8A1-D667-4A27-8761-B21AB4794B64}" type="datetimeFigureOut">
              <a:rPr lang="en-US" smtClean="0"/>
              <a:t>7/21/20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F9B10-ABC1-45E1-A7C8-6DA069D32817}" type="slidenum">
              <a:rPr lang="en-US" smtClean="0"/>
              <a:t>‹#›</a:t>
            </a:fld>
            <a:endParaRPr lang="en-US"/>
          </a:p>
        </p:txBody>
      </p:sp>
    </p:spTree>
    <p:extLst>
      <p:ext uri="{BB962C8B-B14F-4D97-AF65-F5344CB8AC3E}">
        <p14:creationId xmlns:p14="http://schemas.microsoft.com/office/powerpoint/2010/main" val="73770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CEA8A1-D667-4A27-8761-B21AB4794B64}" type="datetimeFigureOut">
              <a:rPr lang="en-US" smtClean="0"/>
              <a:t>7/21/20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F9B10-ABC1-45E1-A7C8-6DA069D32817}" type="slidenum">
              <a:rPr lang="en-US" smtClean="0"/>
              <a:t>‹#›</a:t>
            </a:fld>
            <a:endParaRPr lang="en-US"/>
          </a:p>
        </p:txBody>
      </p:sp>
    </p:spTree>
    <p:extLst>
      <p:ext uri="{BB962C8B-B14F-4D97-AF65-F5344CB8AC3E}">
        <p14:creationId xmlns:p14="http://schemas.microsoft.com/office/powerpoint/2010/main" val="202122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CEA8A1-D667-4A27-8761-B21AB4794B64}" type="datetimeFigureOut">
              <a:rPr lang="en-US" smtClean="0"/>
              <a:t>7/21/20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F9B10-ABC1-45E1-A7C8-6DA069D32817}" type="slidenum">
              <a:rPr lang="en-US" smtClean="0"/>
              <a:t>‹#›</a:t>
            </a:fld>
            <a:endParaRPr lang="en-US"/>
          </a:p>
        </p:txBody>
      </p:sp>
    </p:spTree>
    <p:extLst>
      <p:ext uri="{BB962C8B-B14F-4D97-AF65-F5344CB8AC3E}">
        <p14:creationId xmlns:p14="http://schemas.microsoft.com/office/powerpoint/2010/main" val="294164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EA8A1-D667-4A27-8761-B21AB4794B64}" type="datetimeFigureOut">
              <a:rPr lang="en-US" smtClean="0"/>
              <a:t>7/21/20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F9B10-ABC1-45E1-A7C8-6DA069D32817}" type="slidenum">
              <a:rPr lang="en-US" smtClean="0"/>
              <a:t>‹#›</a:t>
            </a:fld>
            <a:endParaRPr lang="en-US"/>
          </a:p>
        </p:txBody>
      </p:sp>
    </p:spTree>
    <p:extLst>
      <p:ext uri="{BB962C8B-B14F-4D97-AF65-F5344CB8AC3E}">
        <p14:creationId xmlns:p14="http://schemas.microsoft.com/office/powerpoint/2010/main" val="58826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EA8A1-D667-4A27-8761-B21AB4794B64}" type="datetimeFigureOut">
              <a:rPr lang="en-US" smtClean="0"/>
              <a:t>7/21/20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F9B10-ABC1-45E1-A7C8-6DA069D32817}" type="slidenum">
              <a:rPr lang="en-US" smtClean="0"/>
              <a:t>‹#›</a:t>
            </a:fld>
            <a:endParaRPr lang="en-US"/>
          </a:p>
        </p:txBody>
      </p:sp>
    </p:spTree>
    <p:extLst>
      <p:ext uri="{BB962C8B-B14F-4D97-AF65-F5344CB8AC3E}">
        <p14:creationId xmlns:p14="http://schemas.microsoft.com/office/powerpoint/2010/main" val="107286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EA8A1-D667-4A27-8761-B21AB4794B64}" type="datetimeFigureOut">
              <a:rPr lang="en-US" smtClean="0"/>
              <a:t>7/21/20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F9B10-ABC1-45E1-A7C8-6DA069D32817}" type="slidenum">
              <a:rPr lang="en-US" smtClean="0"/>
              <a:t>‹#›</a:t>
            </a:fld>
            <a:endParaRPr lang="en-US"/>
          </a:p>
        </p:txBody>
      </p:sp>
    </p:spTree>
    <p:extLst>
      <p:ext uri="{BB962C8B-B14F-4D97-AF65-F5344CB8AC3E}">
        <p14:creationId xmlns:p14="http://schemas.microsoft.com/office/powerpoint/2010/main" val="237632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EA8A1-D667-4A27-8761-B21AB4794B64}" type="datetimeFigureOut">
              <a:rPr lang="en-US" smtClean="0"/>
              <a:t>7/21/20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F9B10-ABC1-45E1-A7C8-6DA069D32817}" type="slidenum">
              <a:rPr lang="en-US" smtClean="0"/>
              <a:t>‹#›</a:t>
            </a:fld>
            <a:endParaRPr lang="en-US"/>
          </a:p>
        </p:txBody>
      </p:sp>
    </p:spTree>
    <p:extLst>
      <p:ext uri="{BB962C8B-B14F-4D97-AF65-F5344CB8AC3E}">
        <p14:creationId xmlns:p14="http://schemas.microsoft.com/office/powerpoint/2010/main" val="20094283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q.osd.mil/cmmc/docs/CMMC_ModelMain_V1.02_20200318.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q.osd.mil/cmmc/docs/CMMC_ModelMain_V1.02_20200318.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nvlpubs.nist.gov/nistpubs/SpecialPublications/NIST.SP.800-171A.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ilieromazza.com/attorneys/details/jon-williams" TargetMode="External"/><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mailto:jwilliams@pilieromazza.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washingtonpremiergroup.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midtier.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isi.tech/"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22.xml.rels><?xml version="1.0" encoding="UTF-8" standalone="yes"?>
<Relationships xmlns="http://schemas.openxmlformats.org/package/2006/relationships"><Relationship Id="rId26" Type="http://schemas.openxmlformats.org/officeDocument/2006/relationships/image" Target="../media/image41.png"/><Relationship Id="rId21" Type="http://schemas.openxmlformats.org/officeDocument/2006/relationships/image" Target="../media/image36.png"/><Relationship Id="rId42" Type="http://schemas.openxmlformats.org/officeDocument/2006/relationships/image" Target="../media/image57.png"/><Relationship Id="rId47" Type="http://schemas.openxmlformats.org/officeDocument/2006/relationships/image" Target="../media/image62.png"/><Relationship Id="rId63" Type="http://schemas.openxmlformats.org/officeDocument/2006/relationships/image" Target="../media/image78.png"/><Relationship Id="rId68" Type="http://schemas.openxmlformats.org/officeDocument/2006/relationships/image" Target="../media/image83.png"/><Relationship Id="rId84" Type="http://schemas.openxmlformats.org/officeDocument/2006/relationships/image" Target="../media/image99.png"/><Relationship Id="rId89" Type="http://schemas.openxmlformats.org/officeDocument/2006/relationships/image" Target="../media/image104.png"/><Relationship Id="rId16" Type="http://schemas.openxmlformats.org/officeDocument/2006/relationships/image" Target="../media/image31.png"/><Relationship Id="rId11" Type="http://schemas.openxmlformats.org/officeDocument/2006/relationships/image" Target="../media/image26.png"/><Relationship Id="rId32" Type="http://schemas.openxmlformats.org/officeDocument/2006/relationships/image" Target="../media/image47.png"/><Relationship Id="rId37" Type="http://schemas.openxmlformats.org/officeDocument/2006/relationships/image" Target="../media/image52.png"/><Relationship Id="rId53" Type="http://schemas.openxmlformats.org/officeDocument/2006/relationships/image" Target="../media/image68.png"/><Relationship Id="rId58" Type="http://schemas.openxmlformats.org/officeDocument/2006/relationships/image" Target="../media/image73.png"/><Relationship Id="rId74" Type="http://schemas.openxmlformats.org/officeDocument/2006/relationships/image" Target="../media/image89.png"/><Relationship Id="rId79" Type="http://schemas.openxmlformats.org/officeDocument/2006/relationships/image" Target="../media/image94.png"/><Relationship Id="rId5" Type="http://schemas.openxmlformats.org/officeDocument/2006/relationships/image" Target="../media/image20.png"/><Relationship Id="rId90" Type="http://schemas.openxmlformats.org/officeDocument/2006/relationships/image" Target="../media/image105.png"/><Relationship Id="rId95" Type="http://schemas.openxmlformats.org/officeDocument/2006/relationships/image" Target="../media/image110.png"/><Relationship Id="rId22" Type="http://schemas.openxmlformats.org/officeDocument/2006/relationships/image" Target="../media/image37.png"/><Relationship Id="rId27" Type="http://schemas.openxmlformats.org/officeDocument/2006/relationships/image" Target="../media/image42.png"/><Relationship Id="rId43" Type="http://schemas.openxmlformats.org/officeDocument/2006/relationships/image" Target="../media/image58.png"/><Relationship Id="rId48" Type="http://schemas.openxmlformats.org/officeDocument/2006/relationships/image" Target="../media/image63.png"/><Relationship Id="rId64" Type="http://schemas.openxmlformats.org/officeDocument/2006/relationships/image" Target="../media/image79.png"/><Relationship Id="rId69" Type="http://schemas.openxmlformats.org/officeDocument/2006/relationships/image" Target="../media/image84.png"/><Relationship Id="rId8" Type="http://schemas.openxmlformats.org/officeDocument/2006/relationships/image" Target="../media/image23.png"/><Relationship Id="rId51" Type="http://schemas.openxmlformats.org/officeDocument/2006/relationships/image" Target="../media/image66.png"/><Relationship Id="rId72" Type="http://schemas.openxmlformats.org/officeDocument/2006/relationships/image" Target="../media/image87.png"/><Relationship Id="rId80" Type="http://schemas.openxmlformats.org/officeDocument/2006/relationships/image" Target="../media/image95.png"/><Relationship Id="rId85" Type="http://schemas.openxmlformats.org/officeDocument/2006/relationships/image" Target="../media/image100.png"/><Relationship Id="rId93" Type="http://schemas.openxmlformats.org/officeDocument/2006/relationships/image" Target="../media/image108.png"/><Relationship Id="rId3" Type="http://schemas.openxmlformats.org/officeDocument/2006/relationships/hyperlink" Target="NIST.SP.800-171a.pdf" TargetMode="External"/><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png"/><Relationship Id="rId38" Type="http://schemas.openxmlformats.org/officeDocument/2006/relationships/image" Target="../media/image53.png"/><Relationship Id="rId46" Type="http://schemas.openxmlformats.org/officeDocument/2006/relationships/image" Target="../media/image61.png"/><Relationship Id="rId59" Type="http://schemas.openxmlformats.org/officeDocument/2006/relationships/image" Target="../media/image74.png"/><Relationship Id="rId67" Type="http://schemas.openxmlformats.org/officeDocument/2006/relationships/image" Target="../media/image82.png"/><Relationship Id="rId20" Type="http://schemas.openxmlformats.org/officeDocument/2006/relationships/image" Target="../media/image35.png"/><Relationship Id="rId41" Type="http://schemas.openxmlformats.org/officeDocument/2006/relationships/image" Target="../media/image56.png"/><Relationship Id="rId54" Type="http://schemas.openxmlformats.org/officeDocument/2006/relationships/image" Target="../media/image69.png"/><Relationship Id="rId62" Type="http://schemas.openxmlformats.org/officeDocument/2006/relationships/image" Target="../media/image77.png"/><Relationship Id="rId70" Type="http://schemas.openxmlformats.org/officeDocument/2006/relationships/image" Target="../media/image85.png"/><Relationship Id="rId75" Type="http://schemas.openxmlformats.org/officeDocument/2006/relationships/image" Target="../media/image90.png"/><Relationship Id="rId83" Type="http://schemas.openxmlformats.org/officeDocument/2006/relationships/image" Target="../media/image98.png"/><Relationship Id="rId88" Type="http://schemas.openxmlformats.org/officeDocument/2006/relationships/image" Target="../media/image103.png"/><Relationship Id="rId91" Type="http://schemas.openxmlformats.org/officeDocument/2006/relationships/image" Target="../media/image106.png"/><Relationship Id="rId96" Type="http://schemas.openxmlformats.org/officeDocument/2006/relationships/hyperlink" Target="CMMC_ModelMain_V1.02_20200318.pdf" TargetMode="External"/><Relationship Id="rId1" Type="http://schemas.openxmlformats.org/officeDocument/2006/relationships/slideLayout" Target="../slideLayouts/slideLayout2.xml"/><Relationship Id="rId6" Type="http://schemas.openxmlformats.org/officeDocument/2006/relationships/image" Target="../media/image21.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1.png"/><Relationship Id="rId49" Type="http://schemas.openxmlformats.org/officeDocument/2006/relationships/image" Target="../media/image64.png"/><Relationship Id="rId57" Type="http://schemas.openxmlformats.org/officeDocument/2006/relationships/image" Target="../media/image72.png"/><Relationship Id="rId10" Type="http://schemas.openxmlformats.org/officeDocument/2006/relationships/image" Target="../media/image25.png"/><Relationship Id="rId31" Type="http://schemas.openxmlformats.org/officeDocument/2006/relationships/image" Target="../media/image46.png"/><Relationship Id="rId44" Type="http://schemas.openxmlformats.org/officeDocument/2006/relationships/image" Target="../media/image59.png"/><Relationship Id="rId52" Type="http://schemas.openxmlformats.org/officeDocument/2006/relationships/image" Target="../media/image67.png"/><Relationship Id="rId60" Type="http://schemas.openxmlformats.org/officeDocument/2006/relationships/image" Target="../media/image75.png"/><Relationship Id="rId65" Type="http://schemas.openxmlformats.org/officeDocument/2006/relationships/image" Target="../media/image80.png"/><Relationship Id="rId73" Type="http://schemas.openxmlformats.org/officeDocument/2006/relationships/image" Target="../media/image88.png"/><Relationship Id="rId78" Type="http://schemas.openxmlformats.org/officeDocument/2006/relationships/image" Target="../media/image93.png"/><Relationship Id="rId81" Type="http://schemas.openxmlformats.org/officeDocument/2006/relationships/image" Target="../media/image96.png"/><Relationship Id="rId86" Type="http://schemas.openxmlformats.org/officeDocument/2006/relationships/image" Target="../media/image101.png"/><Relationship Id="rId94" Type="http://schemas.openxmlformats.org/officeDocument/2006/relationships/image" Target="../media/image109.png"/><Relationship Id="rId4" Type="http://schemas.openxmlformats.org/officeDocument/2006/relationships/image" Target="../media/image19.png"/><Relationship Id="rId9" Type="http://schemas.openxmlformats.org/officeDocument/2006/relationships/image" Target="../media/image24.png"/><Relationship Id="rId13" Type="http://schemas.openxmlformats.org/officeDocument/2006/relationships/image" Target="../media/image28.png"/><Relationship Id="rId18" Type="http://schemas.openxmlformats.org/officeDocument/2006/relationships/image" Target="../media/image33.png"/><Relationship Id="rId39" Type="http://schemas.openxmlformats.org/officeDocument/2006/relationships/image" Target="../media/image54.png"/><Relationship Id="rId34" Type="http://schemas.openxmlformats.org/officeDocument/2006/relationships/image" Target="../media/image49.png"/><Relationship Id="rId50" Type="http://schemas.openxmlformats.org/officeDocument/2006/relationships/image" Target="../media/image65.png"/><Relationship Id="rId55" Type="http://schemas.openxmlformats.org/officeDocument/2006/relationships/image" Target="../media/image70.png"/><Relationship Id="rId76" Type="http://schemas.openxmlformats.org/officeDocument/2006/relationships/image" Target="../media/image91.png"/><Relationship Id="rId7" Type="http://schemas.openxmlformats.org/officeDocument/2006/relationships/image" Target="../media/image22.png"/><Relationship Id="rId71" Type="http://schemas.openxmlformats.org/officeDocument/2006/relationships/image" Target="../media/image86.png"/><Relationship Id="rId92" Type="http://schemas.openxmlformats.org/officeDocument/2006/relationships/image" Target="../media/image107.png"/><Relationship Id="rId2" Type="http://schemas.openxmlformats.org/officeDocument/2006/relationships/notesSlide" Target="../notesSlides/notesSlide3.xml"/><Relationship Id="rId29" Type="http://schemas.openxmlformats.org/officeDocument/2006/relationships/image" Target="../media/image44.png"/><Relationship Id="rId24" Type="http://schemas.openxmlformats.org/officeDocument/2006/relationships/image" Target="../media/image39.png"/><Relationship Id="rId40" Type="http://schemas.openxmlformats.org/officeDocument/2006/relationships/image" Target="../media/image55.png"/><Relationship Id="rId45" Type="http://schemas.openxmlformats.org/officeDocument/2006/relationships/image" Target="../media/image60.png"/><Relationship Id="rId66" Type="http://schemas.openxmlformats.org/officeDocument/2006/relationships/image" Target="../media/image81.png"/><Relationship Id="rId87" Type="http://schemas.openxmlformats.org/officeDocument/2006/relationships/image" Target="../media/image102.png"/><Relationship Id="rId61" Type="http://schemas.openxmlformats.org/officeDocument/2006/relationships/image" Target="../media/image76.png"/><Relationship Id="rId82" Type="http://schemas.openxmlformats.org/officeDocument/2006/relationships/image" Target="../media/image97.png"/><Relationship Id="rId19" Type="http://schemas.openxmlformats.org/officeDocument/2006/relationships/image" Target="../media/image34.png"/><Relationship Id="rId14" Type="http://schemas.openxmlformats.org/officeDocument/2006/relationships/image" Target="../media/image29.png"/><Relationship Id="rId30" Type="http://schemas.openxmlformats.org/officeDocument/2006/relationships/image" Target="../media/image45.png"/><Relationship Id="rId35" Type="http://schemas.openxmlformats.org/officeDocument/2006/relationships/image" Target="../media/image50.png"/><Relationship Id="rId56" Type="http://schemas.openxmlformats.org/officeDocument/2006/relationships/image" Target="../media/image71.png"/><Relationship Id="rId77" Type="http://schemas.openxmlformats.org/officeDocument/2006/relationships/image" Target="../media/image92.png"/></Relationships>
</file>

<file path=ppt/slides/_rels/slide2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l="-1909" t="-19880" r="-1727" b="-105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42" y="37591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43744" y="505759"/>
            <a:ext cx="9863644" cy="1077218"/>
          </a:xfrm>
          <a:prstGeom prst="rect">
            <a:avLst/>
          </a:prstGeom>
          <a:noFill/>
        </p:spPr>
        <p:txBody>
          <a:bodyPr wrap="square" rtlCol="0">
            <a:spAutoFit/>
          </a:bodyPr>
          <a:lstStyle/>
          <a:p>
            <a:pPr algn="ctr"/>
            <a:r>
              <a:rPr lang="en-US" sz="3200" b="1" dirty="0">
                <a:solidFill>
                  <a:schemeClr val="accent2">
                    <a:lumMod val="50000"/>
                  </a:schemeClr>
                </a:solidFill>
                <a:latin typeface="Lato Black" panose="020F0A02020204030203" pitchFamily="34" charset="0"/>
                <a:ea typeface="Allerta stencil" pitchFamily="2" charset="0"/>
              </a:rPr>
              <a:t>Mid-Tier Advocacy Business Focused Webinar</a:t>
            </a:r>
          </a:p>
          <a:p>
            <a:pPr algn="ctr"/>
            <a:r>
              <a:rPr lang="en-US" sz="3200" b="1" dirty="0">
                <a:solidFill>
                  <a:schemeClr val="accent2">
                    <a:lumMod val="50000"/>
                  </a:schemeClr>
                </a:solidFill>
                <a:latin typeface="Lato Black" panose="020F0A02020204030203" pitchFamily="34" charset="0"/>
                <a:ea typeface="Allerta stencil" pitchFamily="2" charset="0"/>
              </a:rPr>
              <a:t>July 22, 2020</a:t>
            </a:r>
          </a:p>
        </p:txBody>
      </p:sp>
      <p:sp>
        <p:nvSpPr>
          <p:cNvPr id="3" name="TextBox 2"/>
          <p:cNvSpPr txBox="1"/>
          <p:nvPr/>
        </p:nvSpPr>
        <p:spPr>
          <a:xfrm>
            <a:off x="2188027" y="3340856"/>
            <a:ext cx="9104961" cy="2554545"/>
          </a:xfrm>
          <a:prstGeom prst="rect">
            <a:avLst/>
          </a:prstGeom>
          <a:noFill/>
        </p:spPr>
        <p:txBody>
          <a:bodyPr wrap="square" rtlCol="0">
            <a:spAutoFit/>
          </a:bodyPr>
          <a:lstStyle/>
          <a:p>
            <a:pPr algn="ctr"/>
            <a:endParaRPr lang="en-US" sz="3200" b="1" dirty="0">
              <a:solidFill>
                <a:schemeClr val="accent2">
                  <a:lumMod val="50000"/>
                </a:schemeClr>
              </a:solidFill>
            </a:endParaRPr>
          </a:p>
          <a:p>
            <a:pPr algn="ctr"/>
            <a:r>
              <a:rPr lang="en-US" sz="3200" b="1" dirty="0">
                <a:solidFill>
                  <a:schemeClr val="accent2">
                    <a:lumMod val="50000"/>
                  </a:schemeClr>
                </a:solidFill>
              </a:rPr>
              <a:t>Rapid Business Transformation  </a:t>
            </a:r>
          </a:p>
          <a:p>
            <a:pPr algn="ctr"/>
            <a:r>
              <a:rPr lang="en-US" sz="3200" b="1" dirty="0">
                <a:solidFill>
                  <a:schemeClr val="accent2">
                    <a:lumMod val="50000"/>
                  </a:schemeClr>
                </a:solidFill>
              </a:rPr>
              <a:t>Becoming Agile and Secure Now </a:t>
            </a:r>
          </a:p>
          <a:p>
            <a:pPr algn="ctr"/>
            <a:r>
              <a:rPr lang="en-US" sz="3200" b="1" dirty="0">
                <a:solidFill>
                  <a:schemeClr val="accent2">
                    <a:lumMod val="50000"/>
                  </a:schemeClr>
                </a:solidFill>
              </a:rPr>
              <a:t>The Clock is Ticking… </a:t>
            </a:r>
          </a:p>
          <a:p>
            <a:pPr algn="ctr"/>
            <a:r>
              <a:rPr lang="en-US" sz="3200" b="1" dirty="0">
                <a:solidFill>
                  <a:schemeClr val="accent2">
                    <a:lumMod val="50000"/>
                  </a:schemeClr>
                </a:solidFill>
              </a:rPr>
              <a:t>How to Accelerate Your CMMC Compliance Efforts</a:t>
            </a:r>
            <a:endParaRPr lang="en-US" sz="3200" b="1" spc="600" dirty="0">
              <a:solidFill>
                <a:schemeClr val="accent2">
                  <a:lumMod val="50000"/>
                </a:schemeClr>
              </a:solidFill>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C7B000FB-E4B2-A04B-B5EA-EC2D9982E9D4}"/>
              </a:ext>
            </a:extLst>
          </p:cNvPr>
          <p:cNvPicPr>
            <a:picLocks noChangeAspect="1"/>
          </p:cNvPicPr>
          <p:nvPr/>
        </p:nvPicPr>
        <p:blipFill>
          <a:blip r:embed="rId3"/>
          <a:stretch>
            <a:fillRect/>
          </a:stretch>
        </p:blipFill>
        <p:spPr>
          <a:xfrm>
            <a:off x="4742566" y="1800971"/>
            <a:ext cx="3995881" cy="1628029"/>
          </a:xfrm>
          <a:prstGeom prst="rect">
            <a:avLst/>
          </a:prstGeom>
        </p:spPr>
      </p:pic>
    </p:spTree>
    <p:extLst>
      <p:ext uri="{BB962C8B-B14F-4D97-AF65-F5344CB8AC3E}">
        <p14:creationId xmlns:p14="http://schemas.microsoft.com/office/powerpoint/2010/main" val="249899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6"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67908" y="5086350"/>
            <a:ext cx="2446465" cy="1178298"/>
          </a:xfrm>
          <a:prstGeom prst="rect">
            <a:avLst/>
          </a:prstGeom>
        </p:spPr>
        <p:txBody>
          <a:bodyPr vert="horz" lIns="91440" tIns="45720" rIns="91440" bIns="45720" rtlCol="0">
            <a:normAutofit/>
          </a:bodyPr>
          <a:lstStyle/>
          <a:p>
            <a:pPr defTabSz="914400">
              <a:lnSpc>
                <a:spcPct val="90000"/>
              </a:lnSpc>
              <a:spcBef>
                <a:spcPts val="1000"/>
              </a:spcBef>
            </a:pPr>
            <a:r>
              <a:rPr lang="en-US" sz="1200" b="1" dirty="0"/>
              <a:t>Ron Lewis – AtWork Systems</a:t>
            </a:r>
            <a:endParaRPr lang="en-US" sz="1200" dirty="0"/>
          </a:p>
        </p:txBody>
      </p:sp>
      <p:sp>
        <p:nvSpPr>
          <p:cNvPr id="7" name="TextBox 6"/>
          <p:cNvSpPr txBox="1"/>
          <p:nvPr/>
        </p:nvSpPr>
        <p:spPr>
          <a:xfrm>
            <a:off x="791726" y="1429117"/>
            <a:ext cx="7297205" cy="3539430"/>
          </a:xfrm>
          <a:prstGeom prst="rect">
            <a:avLst/>
          </a:prstGeom>
          <a:noFill/>
        </p:spPr>
        <p:txBody>
          <a:bodyPr wrap="square" rtlCol="0">
            <a:spAutoFit/>
          </a:bodyPr>
          <a:lstStyle/>
          <a:p>
            <a:pPr>
              <a:lnSpc>
                <a:spcPct val="150000"/>
              </a:lnSpc>
              <a:spcAft>
                <a:spcPts val="600"/>
              </a:spcAft>
            </a:pPr>
            <a:r>
              <a:rPr lang="en-US" sz="2000" b="1" dirty="0">
                <a:solidFill>
                  <a:schemeClr val="accent4">
                    <a:lumMod val="75000"/>
                  </a:schemeClr>
                </a:solidFill>
                <a:ea typeface="Roboto" panose="02000000000000000000" pitchFamily="2" charset="0"/>
              </a:rPr>
              <a:t>How Well are You Prepared for the Challenge?</a:t>
            </a:r>
          </a:p>
          <a:p>
            <a:pPr>
              <a:lnSpc>
                <a:spcPct val="150000"/>
              </a:lnSpc>
              <a:spcAft>
                <a:spcPts val="600"/>
              </a:spcAft>
            </a:pPr>
            <a:endParaRPr lang="en-US" sz="2000" b="1" dirty="0">
              <a:solidFill>
                <a:srgbClr val="708042"/>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sz="1400" dirty="0"/>
              <a:t>Increased vulnerabilities and attacks</a:t>
            </a:r>
          </a:p>
          <a:p>
            <a:pPr marL="285750" indent="-285750">
              <a:buFont typeface="Arial" panose="020B0604020202020204" pitchFamily="34" charset="0"/>
              <a:buChar char="•"/>
            </a:pPr>
            <a:r>
              <a:rPr lang="en-US" sz="1400" dirty="0"/>
              <a:t>Lack of expertise and resources</a:t>
            </a:r>
          </a:p>
          <a:p>
            <a:pPr marL="285750" indent="-285750">
              <a:buFont typeface="Arial" panose="020B0604020202020204" pitchFamily="34" charset="0"/>
              <a:buChar char="•"/>
            </a:pPr>
            <a:r>
              <a:rPr lang="en-US" sz="1400" dirty="0"/>
              <a:t>High cost to assess, implement, and maintain</a:t>
            </a:r>
          </a:p>
          <a:p>
            <a:pPr marL="285750" indent="-285750">
              <a:buFont typeface="Arial" panose="020B0604020202020204" pitchFamily="34" charset="0"/>
              <a:buChar char="•"/>
            </a:pPr>
            <a:r>
              <a:rPr lang="en-US" sz="1400" dirty="0"/>
              <a:t>Increased virtual workforce</a:t>
            </a:r>
          </a:p>
          <a:p>
            <a:pPr marL="285750" indent="-285750">
              <a:buFont typeface="Arial" panose="020B0604020202020204" pitchFamily="34" charset="0"/>
              <a:buChar char="•"/>
            </a:pPr>
            <a:r>
              <a:rPr lang="en-US" sz="1400" dirty="0"/>
              <a:t>CMMC requirements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r>
              <a:rPr lang="en-US" sz="1400" b="1" dirty="0"/>
              <a:t>Our Recommendation to Leaders of SMBs</a:t>
            </a:r>
          </a:p>
          <a:p>
            <a:pPr marL="285750" indent="-285750">
              <a:buFont typeface="Arial" panose="020B0604020202020204" pitchFamily="34" charset="0"/>
              <a:buChar char="•"/>
            </a:pPr>
            <a:r>
              <a:rPr lang="en-US" sz="1400" dirty="0"/>
              <a:t>Find a trusted advisor and security service partner</a:t>
            </a:r>
          </a:p>
          <a:p>
            <a:pPr marL="285750" indent="-285750">
              <a:buFont typeface="Arial" panose="020B0604020202020204" pitchFamily="34" charset="0"/>
              <a:buChar char="•"/>
            </a:pPr>
            <a:r>
              <a:rPr lang="en-US" sz="1400" dirty="0"/>
              <a:t>Adopt strategic Cloud solutions</a:t>
            </a:r>
          </a:p>
          <a:p>
            <a:pPr marL="285750" indent="-285750">
              <a:buFont typeface="Arial" panose="020B0604020202020204" pitchFamily="34" charset="0"/>
              <a:buChar char="•"/>
            </a:pPr>
            <a:r>
              <a:rPr lang="en-US" sz="1400" dirty="0"/>
              <a:t>Start now and turn CMMC into your competitive advantage</a:t>
            </a:r>
          </a:p>
        </p:txBody>
      </p:sp>
      <p:sp>
        <p:nvSpPr>
          <p:cNvPr id="8" name="TextBox 7">
            <a:extLst>
              <a:ext uri="{FF2B5EF4-FFF2-40B4-BE49-F238E27FC236}">
                <a16:creationId xmlns:a16="http://schemas.microsoft.com/office/drawing/2014/main" id="{0DD24562-9C25-49C7-B5CB-957222176011}"/>
              </a:ext>
            </a:extLst>
          </p:cNvPr>
          <p:cNvSpPr txBox="1"/>
          <p:nvPr/>
        </p:nvSpPr>
        <p:spPr>
          <a:xfrm>
            <a:off x="9267909" y="2023110"/>
            <a:ext cx="2469624" cy="28460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dirty="0">
                <a:latin typeface="+mj-lt"/>
                <a:ea typeface="+mj-ea"/>
                <a:cs typeface="+mj-cs"/>
              </a:rPr>
              <a:t>Examine</a:t>
            </a:r>
          </a:p>
          <a:p>
            <a:pPr defTabSz="914400">
              <a:lnSpc>
                <a:spcPct val="90000"/>
              </a:lnSpc>
              <a:spcBef>
                <a:spcPct val="0"/>
              </a:spcBef>
              <a:spcAft>
                <a:spcPts val="600"/>
              </a:spcAft>
            </a:pPr>
            <a:r>
              <a:rPr lang="en-US" sz="3700" dirty="0">
                <a:latin typeface="+mj-lt"/>
                <a:ea typeface="+mj-ea"/>
                <a:cs typeface="+mj-cs"/>
              </a:rPr>
              <a:t>Your Risks</a:t>
            </a:r>
          </a:p>
        </p:txBody>
      </p:sp>
    </p:spTree>
    <p:extLst>
      <p:ext uri="{BB962C8B-B14F-4D97-AF65-F5344CB8AC3E}">
        <p14:creationId xmlns:p14="http://schemas.microsoft.com/office/powerpoint/2010/main" val="180835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67909" y="2023110"/>
            <a:ext cx="2469624" cy="28460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dirty="0">
                <a:latin typeface="+mj-lt"/>
                <a:ea typeface="+mj-ea"/>
                <a:cs typeface="+mj-cs"/>
              </a:rPr>
              <a:t>CMMC Levels 1-5</a:t>
            </a:r>
          </a:p>
        </p:txBody>
      </p:sp>
      <p:sp>
        <p:nvSpPr>
          <p:cNvPr id="10" name="TextBox 9"/>
          <p:cNvSpPr txBox="1"/>
          <p:nvPr/>
        </p:nvSpPr>
        <p:spPr>
          <a:xfrm>
            <a:off x="9267908" y="5086350"/>
            <a:ext cx="2446465" cy="1178298"/>
          </a:xfrm>
          <a:prstGeom prst="rect">
            <a:avLst/>
          </a:prstGeom>
        </p:spPr>
        <p:txBody>
          <a:bodyPr vert="horz" lIns="91440" tIns="45720" rIns="91440" bIns="45720" rtlCol="0">
            <a:normAutofit/>
          </a:bodyPr>
          <a:lstStyle/>
          <a:p>
            <a:pPr defTabSz="914400">
              <a:lnSpc>
                <a:spcPct val="90000"/>
              </a:lnSpc>
              <a:spcBef>
                <a:spcPts val="1000"/>
              </a:spcBef>
            </a:pPr>
            <a:r>
              <a:rPr lang="en-US" sz="1200" b="1" dirty="0"/>
              <a:t>Ron Lewis – AtWork Systems</a:t>
            </a:r>
            <a:endParaRPr lang="en-US" sz="1200" dirty="0"/>
          </a:p>
        </p:txBody>
      </p: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1726" y="1409655"/>
            <a:ext cx="7297205" cy="1035605"/>
          </a:xfrm>
          <a:prstGeom prst="rect">
            <a:avLst/>
          </a:prstGeom>
          <a:noFill/>
        </p:spPr>
        <p:txBody>
          <a:bodyPr wrap="square" rtlCol="0">
            <a:spAutoFit/>
          </a:bodyPr>
          <a:lstStyle/>
          <a:p>
            <a:pPr>
              <a:lnSpc>
                <a:spcPct val="150000"/>
              </a:lnSpc>
              <a:spcAft>
                <a:spcPts val="600"/>
              </a:spcAft>
            </a:pPr>
            <a:r>
              <a:rPr lang="en-US" sz="2000" b="1" dirty="0">
                <a:solidFill>
                  <a:schemeClr val="accent4">
                    <a:lumMod val="75000"/>
                  </a:schemeClr>
                </a:solidFill>
                <a:ea typeface="Roboto" panose="02000000000000000000" pitchFamily="2" charset="0"/>
              </a:rPr>
              <a:t>What is CMMC Certification?</a:t>
            </a:r>
          </a:p>
          <a:p>
            <a:pPr>
              <a:lnSpc>
                <a:spcPct val="150000"/>
              </a:lnSpc>
              <a:spcAft>
                <a:spcPts val="600"/>
              </a:spcAft>
            </a:pPr>
            <a:r>
              <a:rPr lang="en-US" sz="2000" b="1" dirty="0">
                <a:solidFill>
                  <a:schemeClr val="accent4">
                    <a:lumMod val="75000"/>
                  </a:schemeClr>
                </a:solidFill>
                <a:ea typeface="Roboto" panose="02000000000000000000" pitchFamily="2" charset="0"/>
              </a:rPr>
              <a:t>Understanding the certification levels and what’s needed?</a:t>
            </a:r>
          </a:p>
        </p:txBody>
      </p:sp>
      <p:pic>
        <p:nvPicPr>
          <p:cNvPr id="2" name="Picture 1">
            <a:extLst>
              <a:ext uri="{FF2B5EF4-FFF2-40B4-BE49-F238E27FC236}">
                <a16:creationId xmlns:a16="http://schemas.microsoft.com/office/drawing/2014/main" id="{7ADADB16-759E-468C-B1D3-E404157CFC5F}"/>
              </a:ext>
            </a:extLst>
          </p:cNvPr>
          <p:cNvPicPr>
            <a:picLocks noChangeAspect="1"/>
          </p:cNvPicPr>
          <p:nvPr/>
        </p:nvPicPr>
        <p:blipFill rotWithShape="1">
          <a:blip r:embed="rId2"/>
          <a:srcRect l="20323" t="33175" r="17554" b="29000"/>
          <a:stretch/>
        </p:blipFill>
        <p:spPr>
          <a:xfrm>
            <a:off x="479305" y="2758746"/>
            <a:ext cx="7611588" cy="2786239"/>
          </a:xfrm>
          <a:prstGeom prst="rect">
            <a:avLst/>
          </a:prstGeom>
        </p:spPr>
      </p:pic>
      <p:sp>
        <p:nvSpPr>
          <p:cNvPr id="11" name="TextBox 10">
            <a:extLst>
              <a:ext uri="{FF2B5EF4-FFF2-40B4-BE49-F238E27FC236}">
                <a16:creationId xmlns:a16="http://schemas.microsoft.com/office/drawing/2014/main" id="{F95A6312-6068-43ED-ADE6-1541BD196E11}"/>
              </a:ext>
            </a:extLst>
          </p:cNvPr>
          <p:cNvSpPr txBox="1"/>
          <p:nvPr/>
        </p:nvSpPr>
        <p:spPr>
          <a:xfrm>
            <a:off x="643833" y="5548541"/>
            <a:ext cx="7592990" cy="253916"/>
          </a:xfrm>
          <a:prstGeom prst="rect">
            <a:avLst/>
          </a:prstGeom>
          <a:noFill/>
        </p:spPr>
        <p:txBody>
          <a:bodyPr wrap="square" rtlCol="0">
            <a:spAutoFit/>
          </a:bodyPr>
          <a:lstStyle/>
          <a:p>
            <a:r>
              <a:rPr lang="en-US" sz="1050" b="1" dirty="0"/>
              <a:t>CMMC Certification Levels - Referenced from </a:t>
            </a:r>
            <a:r>
              <a:rPr lang="en-US" sz="1050" dirty="0">
                <a:hlinkClick r:id="rId3"/>
              </a:rPr>
              <a:t>https://www.acq.osd.mil/cmmc/docs/CMMC_ModelMain_V1.02_20200318.pdf</a:t>
            </a:r>
            <a:endParaRPr lang="en-US" sz="1050" dirty="0"/>
          </a:p>
        </p:txBody>
      </p:sp>
    </p:spTree>
    <p:extLst>
      <p:ext uri="{BB962C8B-B14F-4D97-AF65-F5344CB8AC3E}">
        <p14:creationId xmlns:p14="http://schemas.microsoft.com/office/powerpoint/2010/main" val="230476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67909" y="2023110"/>
            <a:ext cx="2469624" cy="28460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dirty="0">
                <a:latin typeface="+mj-lt"/>
                <a:ea typeface="+mj-ea"/>
                <a:cs typeface="+mj-cs"/>
              </a:rPr>
              <a:t>17 CMMC Domains</a:t>
            </a:r>
          </a:p>
        </p:txBody>
      </p:sp>
      <p:sp>
        <p:nvSpPr>
          <p:cNvPr id="10" name="TextBox 9"/>
          <p:cNvSpPr txBox="1"/>
          <p:nvPr/>
        </p:nvSpPr>
        <p:spPr>
          <a:xfrm>
            <a:off x="9267908" y="5086350"/>
            <a:ext cx="2446465" cy="1178298"/>
          </a:xfrm>
          <a:prstGeom prst="rect">
            <a:avLst/>
          </a:prstGeom>
        </p:spPr>
        <p:txBody>
          <a:bodyPr vert="horz" lIns="91440" tIns="45720" rIns="91440" bIns="45720" rtlCol="0">
            <a:normAutofit/>
          </a:bodyPr>
          <a:lstStyle/>
          <a:p>
            <a:pPr defTabSz="914400">
              <a:lnSpc>
                <a:spcPct val="90000"/>
              </a:lnSpc>
              <a:spcBef>
                <a:spcPts val="1000"/>
              </a:spcBef>
            </a:pPr>
            <a:r>
              <a:rPr lang="en-US" sz="1200" b="1" dirty="0"/>
              <a:t>Ron Lewis – AtWork Systems</a:t>
            </a:r>
            <a:endParaRPr lang="en-US" sz="1200" dirty="0"/>
          </a:p>
        </p:txBody>
      </p: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1858" y="1256633"/>
            <a:ext cx="7297205" cy="589072"/>
          </a:xfrm>
          <a:prstGeom prst="rect">
            <a:avLst/>
          </a:prstGeom>
          <a:noFill/>
        </p:spPr>
        <p:txBody>
          <a:bodyPr wrap="square" rtlCol="0">
            <a:spAutoFit/>
          </a:bodyPr>
          <a:lstStyle/>
          <a:p>
            <a:pPr>
              <a:lnSpc>
                <a:spcPct val="150000"/>
              </a:lnSpc>
              <a:spcAft>
                <a:spcPts val="600"/>
              </a:spcAft>
            </a:pPr>
            <a:r>
              <a:rPr lang="en-US" sz="2400" b="1" dirty="0">
                <a:solidFill>
                  <a:schemeClr val="accent4">
                    <a:lumMod val="75000"/>
                  </a:schemeClr>
                </a:solidFill>
                <a:ea typeface="Roboto" panose="02000000000000000000" pitchFamily="2" charset="0"/>
              </a:rPr>
              <a:t>Understanding the 17 CMMC domains</a:t>
            </a:r>
          </a:p>
        </p:txBody>
      </p:sp>
      <p:pic>
        <p:nvPicPr>
          <p:cNvPr id="2" name="Picture 1">
            <a:extLst>
              <a:ext uri="{FF2B5EF4-FFF2-40B4-BE49-F238E27FC236}">
                <a16:creationId xmlns:a16="http://schemas.microsoft.com/office/drawing/2014/main" id="{07F3D994-EE07-471F-87AD-3A0284E7780E}"/>
              </a:ext>
            </a:extLst>
          </p:cNvPr>
          <p:cNvPicPr>
            <a:picLocks noChangeAspect="1"/>
          </p:cNvPicPr>
          <p:nvPr/>
        </p:nvPicPr>
        <p:blipFill rotWithShape="1">
          <a:blip r:embed="rId2"/>
          <a:srcRect l="19909" t="29250" r="21023" b="20805"/>
          <a:stretch/>
        </p:blipFill>
        <p:spPr>
          <a:xfrm>
            <a:off x="891079" y="2218573"/>
            <a:ext cx="6738257" cy="3425236"/>
          </a:xfrm>
          <a:prstGeom prst="rect">
            <a:avLst/>
          </a:prstGeom>
        </p:spPr>
      </p:pic>
      <p:sp>
        <p:nvSpPr>
          <p:cNvPr id="11" name="TextBox 10">
            <a:extLst>
              <a:ext uri="{FF2B5EF4-FFF2-40B4-BE49-F238E27FC236}">
                <a16:creationId xmlns:a16="http://schemas.microsoft.com/office/drawing/2014/main" id="{75ED14EE-6A51-4C84-9BD7-54DABA09DB23}"/>
              </a:ext>
            </a:extLst>
          </p:cNvPr>
          <p:cNvSpPr txBox="1"/>
          <p:nvPr/>
        </p:nvSpPr>
        <p:spPr>
          <a:xfrm>
            <a:off x="891080" y="5643809"/>
            <a:ext cx="7592990" cy="253916"/>
          </a:xfrm>
          <a:prstGeom prst="rect">
            <a:avLst/>
          </a:prstGeom>
          <a:noFill/>
        </p:spPr>
        <p:txBody>
          <a:bodyPr wrap="square" rtlCol="0">
            <a:spAutoFit/>
          </a:bodyPr>
          <a:lstStyle/>
          <a:p>
            <a:r>
              <a:rPr lang="en-US" sz="1050" b="1" dirty="0"/>
              <a:t>CMMC Domains - Reference: </a:t>
            </a:r>
            <a:r>
              <a:rPr lang="en-US" sz="1050" dirty="0">
                <a:hlinkClick r:id="rId3"/>
              </a:rPr>
              <a:t>https://www.acq.osd.mil/cmmc/docs/CMMC_ModelMain_V1.02_20200318.pdf</a:t>
            </a:r>
            <a:endParaRPr lang="en-US" sz="1050" dirty="0"/>
          </a:p>
        </p:txBody>
      </p:sp>
    </p:spTree>
    <p:extLst>
      <p:ext uri="{BB962C8B-B14F-4D97-AF65-F5344CB8AC3E}">
        <p14:creationId xmlns:p14="http://schemas.microsoft.com/office/powerpoint/2010/main" val="269706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67909" y="2023110"/>
            <a:ext cx="2469624" cy="28460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dirty="0">
                <a:latin typeface="+mj-lt"/>
                <a:ea typeface="+mj-ea"/>
                <a:cs typeface="+mj-cs"/>
              </a:rPr>
              <a:t>You Need to Know</a:t>
            </a:r>
          </a:p>
        </p:txBody>
      </p:sp>
      <p:sp>
        <p:nvSpPr>
          <p:cNvPr id="10" name="TextBox 9"/>
          <p:cNvSpPr txBox="1"/>
          <p:nvPr/>
        </p:nvSpPr>
        <p:spPr>
          <a:xfrm>
            <a:off x="9267908" y="5086350"/>
            <a:ext cx="2446465" cy="1178298"/>
          </a:xfrm>
          <a:prstGeom prst="rect">
            <a:avLst/>
          </a:prstGeom>
        </p:spPr>
        <p:txBody>
          <a:bodyPr vert="horz" lIns="91440" tIns="45720" rIns="91440" bIns="45720" rtlCol="0">
            <a:normAutofit/>
          </a:bodyPr>
          <a:lstStyle/>
          <a:p>
            <a:pPr defTabSz="914400">
              <a:lnSpc>
                <a:spcPct val="90000"/>
              </a:lnSpc>
              <a:spcBef>
                <a:spcPts val="1000"/>
              </a:spcBef>
            </a:pPr>
            <a:r>
              <a:rPr lang="en-US" sz="1200" b="1" dirty="0"/>
              <a:t>Ron Lewis – AtWork Systems</a:t>
            </a:r>
            <a:endParaRPr lang="en-US" sz="1200" dirty="0"/>
          </a:p>
        </p:txBody>
      </p: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4798" y="853769"/>
            <a:ext cx="7297205" cy="1261884"/>
          </a:xfrm>
          <a:prstGeom prst="rect">
            <a:avLst/>
          </a:prstGeom>
          <a:noFill/>
        </p:spPr>
        <p:txBody>
          <a:bodyPr wrap="square" rtlCol="0">
            <a:spAutoFit/>
          </a:bodyPr>
          <a:lstStyle/>
          <a:p>
            <a:pPr>
              <a:lnSpc>
                <a:spcPct val="150000"/>
              </a:lnSpc>
              <a:spcAft>
                <a:spcPts val="600"/>
              </a:spcAft>
            </a:pPr>
            <a:r>
              <a:rPr lang="en-US" b="1" dirty="0">
                <a:solidFill>
                  <a:schemeClr val="accent4">
                    <a:lumMod val="75000"/>
                  </a:schemeClr>
                </a:solidFill>
                <a:ea typeface="Roboto" panose="02000000000000000000" pitchFamily="2" charset="0"/>
              </a:rPr>
              <a:t>What’s required?</a:t>
            </a:r>
          </a:p>
          <a:p>
            <a:pPr>
              <a:lnSpc>
                <a:spcPct val="150000"/>
              </a:lnSpc>
              <a:spcAft>
                <a:spcPts val="600"/>
              </a:spcAft>
            </a:pPr>
            <a:r>
              <a:rPr lang="en-US" b="1" dirty="0">
                <a:solidFill>
                  <a:schemeClr val="accent4">
                    <a:lumMod val="75000"/>
                  </a:schemeClr>
                </a:solidFill>
                <a:ea typeface="Roboto" panose="02000000000000000000" pitchFamily="2" charset="0"/>
              </a:rPr>
              <a:t>Illustration of one the controls reviewed during certification</a:t>
            </a:r>
          </a:p>
          <a:p>
            <a:endParaRPr lang="en-US" sz="1200" dirty="0"/>
          </a:p>
        </p:txBody>
      </p:sp>
      <p:sp>
        <p:nvSpPr>
          <p:cNvPr id="9" name="TextBox 8">
            <a:extLst>
              <a:ext uri="{FF2B5EF4-FFF2-40B4-BE49-F238E27FC236}">
                <a16:creationId xmlns:a16="http://schemas.microsoft.com/office/drawing/2014/main" id="{FA7D9BF6-2EA5-478F-A47A-CB1FE1A43F1C}"/>
              </a:ext>
            </a:extLst>
          </p:cNvPr>
          <p:cNvSpPr txBox="1"/>
          <p:nvPr/>
        </p:nvSpPr>
        <p:spPr>
          <a:xfrm>
            <a:off x="4516036" y="1908851"/>
            <a:ext cx="3786129" cy="4239622"/>
          </a:xfrm>
          <a:prstGeom prst="rect">
            <a:avLst/>
          </a:prstGeom>
          <a:noFill/>
        </p:spPr>
        <p:txBody>
          <a:bodyPr wrap="square" rtlCol="0">
            <a:spAutoFit/>
          </a:bodyPr>
          <a:lstStyle/>
          <a:p>
            <a:r>
              <a:rPr lang="en-US" sz="1600" b="1" dirty="0"/>
              <a:t>CMMC Certification Practice Area </a:t>
            </a:r>
          </a:p>
          <a:p>
            <a:endParaRPr lang="en-US" sz="1200" b="1" dirty="0"/>
          </a:p>
          <a:p>
            <a:r>
              <a:rPr lang="en-US" sz="1050" dirty="0"/>
              <a:t>3.4.7 Restrict, disable, and prevent the use of nonessential programs, functions, ports, protocols, and services. (table)</a:t>
            </a:r>
          </a:p>
          <a:p>
            <a:r>
              <a:rPr lang="en-US" sz="1050" dirty="0"/>
              <a:t>3.4.7 broken out in accordance with NIST SP 800-171A</a:t>
            </a:r>
          </a:p>
          <a:p>
            <a:r>
              <a:rPr lang="en-US" sz="1050" dirty="0"/>
              <a:t>3.4.7[a] essential programs are defined.</a:t>
            </a:r>
          </a:p>
          <a:p>
            <a:r>
              <a:rPr lang="en-US" sz="1050" dirty="0"/>
              <a:t>3.4.7[b] the use of nonessential programs is defined.</a:t>
            </a:r>
          </a:p>
          <a:p>
            <a:r>
              <a:rPr lang="en-US" sz="1050" dirty="0"/>
              <a:t>3.4.7[c] the use of nonessential programs is restricted, disabled, or prevented as defined.</a:t>
            </a:r>
          </a:p>
          <a:p>
            <a:r>
              <a:rPr lang="en-US" sz="1050" dirty="0"/>
              <a:t>3.4.7[d] essential functions are defined.</a:t>
            </a:r>
          </a:p>
          <a:p>
            <a:r>
              <a:rPr lang="en-US" sz="1050" dirty="0"/>
              <a:t>3.4.7[e] the use of nonessential functions is defined.</a:t>
            </a:r>
          </a:p>
          <a:p>
            <a:r>
              <a:rPr lang="en-US" sz="1050" dirty="0"/>
              <a:t>3.4.7[f] the use of nonessential functions is restricted, disabled, or prevented as defined.</a:t>
            </a:r>
          </a:p>
          <a:p>
            <a:r>
              <a:rPr lang="en-US" sz="1050" dirty="0"/>
              <a:t>3.4.7[g] essential ports are defined.</a:t>
            </a:r>
          </a:p>
          <a:p>
            <a:r>
              <a:rPr lang="en-US" sz="1050" dirty="0"/>
              <a:t>3.4.7[h] the use of nonessential ports is defined.</a:t>
            </a:r>
          </a:p>
          <a:p>
            <a:r>
              <a:rPr lang="en-US" sz="1050" dirty="0"/>
              <a:t>3.4.7[</a:t>
            </a:r>
            <a:r>
              <a:rPr lang="en-US" sz="1050" dirty="0" err="1"/>
              <a:t>i</a:t>
            </a:r>
            <a:r>
              <a:rPr lang="en-US" sz="1050" dirty="0"/>
              <a:t>] the use of nonessential ports is restricted, disabled, or prevented as defined.</a:t>
            </a:r>
          </a:p>
          <a:p>
            <a:r>
              <a:rPr lang="en-US" sz="1050" dirty="0"/>
              <a:t>3.4.7[j] essential protocols are defined.</a:t>
            </a:r>
          </a:p>
          <a:p>
            <a:r>
              <a:rPr lang="en-US" sz="1050" dirty="0"/>
              <a:t>3.4.7[k] the use of nonessential protocols is defined.</a:t>
            </a:r>
          </a:p>
          <a:p>
            <a:r>
              <a:rPr lang="en-US" sz="1050" dirty="0"/>
              <a:t>3.4.7[l] the use of nonessential protocols is restricted, disabled, or prevented as defined.</a:t>
            </a:r>
          </a:p>
          <a:p>
            <a:r>
              <a:rPr lang="en-US" sz="1050" dirty="0"/>
              <a:t>3.4.7[m] essential services are defined.</a:t>
            </a:r>
          </a:p>
          <a:p>
            <a:r>
              <a:rPr lang="en-US" sz="1050" dirty="0"/>
              <a:t>3.4.7[n] the use of nonessential services is defined.</a:t>
            </a:r>
          </a:p>
          <a:p>
            <a:r>
              <a:rPr lang="en-US" sz="1050" dirty="0"/>
              <a:t>3.4.7[o] the use of nonessential services is restricted, disabled, or prevented as defined</a:t>
            </a:r>
          </a:p>
        </p:txBody>
      </p:sp>
      <p:sp>
        <p:nvSpPr>
          <p:cNvPr id="11" name="TextBox 10">
            <a:extLst>
              <a:ext uri="{FF2B5EF4-FFF2-40B4-BE49-F238E27FC236}">
                <a16:creationId xmlns:a16="http://schemas.microsoft.com/office/drawing/2014/main" id="{ECB7EF7F-EE14-4A77-8F19-9696B1AD7A14}"/>
              </a:ext>
            </a:extLst>
          </p:cNvPr>
          <p:cNvSpPr txBox="1"/>
          <p:nvPr/>
        </p:nvSpPr>
        <p:spPr>
          <a:xfrm>
            <a:off x="650477" y="1908851"/>
            <a:ext cx="3786129" cy="1061829"/>
          </a:xfrm>
          <a:prstGeom prst="rect">
            <a:avLst/>
          </a:prstGeom>
          <a:noFill/>
        </p:spPr>
        <p:txBody>
          <a:bodyPr wrap="square" rtlCol="0">
            <a:spAutoFit/>
          </a:bodyPr>
          <a:lstStyle/>
          <a:p>
            <a:r>
              <a:rPr lang="en-US" sz="1600" b="1" dirty="0"/>
              <a:t>Concepts for Assessments of CUI Security Requirements</a:t>
            </a:r>
          </a:p>
          <a:p>
            <a:endParaRPr lang="en-US" sz="200" b="1" dirty="0"/>
          </a:p>
          <a:p>
            <a:endParaRPr lang="en-US" sz="500" dirty="0"/>
          </a:p>
          <a:p>
            <a:r>
              <a:rPr lang="en-US" sz="1200" dirty="0"/>
              <a:t>The CUI security requirements in NIST Special Publication 800-171 are organized into fourteen families. </a:t>
            </a:r>
          </a:p>
        </p:txBody>
      </p:sp>
      <p:sp>
        <p:nvSpPr>
          <p:cNvPr id="12" name="TextBox 11">
            <a:extLst>
              <a:ext uri="{FF2B5EF4-FFF2-40B4-BE49-F238E27FC236}">
                <a16:creationId xmlns:a16="http://schemas.microsoft.com/office/drawing/2014/main" id="{60601480-0C73-43CE-BA0E-845CBDE17149}"/>
              </a:ext>
            </a:extLst>
          </p:cNvPr>
          <p:cNvSpPr txBox="1"/>
          <p:nvPr/>
        </p:nvSpPr>
        <p:spPr>
          <a:xfrm>
            <a:off x="650477" y="5941483"/>
            <a:ext cx="3936189" cy="215444"/>
          </a:xfrm>
          <a:prstGeom prst="rect">
            <a:avLst/>
          </a:prstGeom>
          <a:noFill/>
        </p:spPr>
        <p:txBody>
          <a:bodyPr wrap="square" rtlCol="0">
            <a:spAutoFit/>
          </a:bodyPr>
          <a:lstStyle/>
          <a:p>
            <a:r>
              <a:rPr lang="en-US" sz="800" b="1" dirty="0"/>
              <a:t>Reference: </a:t>
            </a:r>
            <a:r>
              <a:rPr lang="en-US" sz="800" dirty="0">
                <a:hlinkClick r:id="rId2"/>
              </a:rPr>
              <a:t>https://nvlpubs.nist.gov/nistpubs/SpecialPublications/NIST.SP.800-171A.pdf</a:t>
            </a:r>
            <a:endParaRPr lang="en-US" sz="800" dirty="0"/>
          </a:p>
        </p:txBody>
      </p:sp>
      <p:grpSp>
        <p:nvGrpSpPr>
          <p:cNvPr id="6" name="Group 5">
            <a:extLst>
              <a:ext uri="{FF2B5EF4-FFF2-40B4-BE49-F238E27FC236}">
                <a16:creationId xmlns:a16="http://schemas.microsoft.com/office/drawing/2014/main" id="{91562C7B-F339-4EE0-AB67-8282841604C9}"/>
              </a:ext>
            </a:extLst>
          </p:cNvPr>
          <p:cNvGrpSpPr/>
          <p:nvPr/>
        </p:nvGrpSpPr>
        <p:grpSpPr>
          <a:xfrm>
            <a:off x="1019144" y="2935744"/>
            <a:ext cx="2959119" cy="3014009"/>
            <a:chOff x="778899" y="2910052"/>
            <a:chExt cx="2959119" cy="3014009"/>
          </a:xfrm>
        </p:grpSpPr>
        <p:pic>
          <p:nvPicPr>
            <p:cNvPr id="13" name="Picture 12">
              <a:extLst>
                <a:ext uri="{FF2B5EF4-FFF2-40B4-BE49-F238E27FC236}">
                  <a16:creationId xmlns:a16="http://schemas.microsoft.com/office/drawing/2014/main" id="{8AEEEE1E-0E82-4016-86F0-9675C04F1317}"/>
                </a:ext>
              </a:extLst>
            </p:cNvPr>
            <p:cNvPicPr>
              <a:picLocks noChangeAspect="1"/>
            </p:cNvPicPr>
            <p:nvPr/>
          </p:nvPicPr>
          <p:blipFill rotWithShape="1">
            <a:blip r:embed="rId3"/>
            <a:srcRect l="50208" t="36670" r="24579" b="41600"/>
            <a:stretch/>
          </p:blipFill>
          <p:spPr>
            <a:xfrm>
              <a:off x="877511" y="4452860"/>
              <a:ext cx="2860507" cy="1471201"/>
            </a:xfrm>
            <a:prstGeom prst="rect">
              <a:avLst/>
            </a:prstGeom>
          </p:spPr>
        </p:pic>
        <p:pic>
          <p:nvPicPr>
            <p:cNvPr id="2" name="Picture 1">
              <a:extLst>
                <a:ext uri="{FF2B5EF4-FFF2-40B4-BE49-F238E27FC236}">
                  <a16:creationId xmlns:a16="http://schemas.microsoft.com/office/drawing/2014/main" id="{C032D611-5CA6-4D77-9B59-45F524DC086A}"/>
                </a:ext>
              </a:extLst>
            </p:cNvPr>
            <p:cNvPicPr>
              <a:picLocks noChangeAspect="1"/>
            </p:cNvPicPr>
            <p:nvPr/>
          </p:nvPicPr>
          <p:blipFill rotWithShape="1">
            <a:blip r:embed="rId3"/>
            <a:srcRect l="22858" t="32811" r="49716" b="42966"/>
            <a:stretch/>
          </p:blipFill>
          <p:spPr>
            <a:xfrm>
              <a:off x="778899" y="2910052"/>
              <a:ext cx="2950185" cy="1566414"/>
            </a:xfrm>
            <a:prstGeom prst="rect">
              <a:avLst/>
            </a:prstGeom>
          </p:spPr>
        </p:pic>
        <p:cxnSp>
          <p:nvCxnSpPr>
            <p:cNvPr id="5" name="Straight Connector 4">
              <a:extLst>
                <a:ext uri="{FF2B5EF4-FFF2-40B4-BE49-F238E27FC236}">
                  <a16:creationId xmlns:a16="http://schemas.microsoft.com/office/drawing/2014/main" id="{BB21D84A-DD92-4F0E-BB6C-97815FCB2E8C}"/>
                </a:ext>
              </a:extLst>
            </p:cNvPr>
            <p:cNvCxnSpPr/>
            <p:nvPr/>
          </p:nvCxnSpPr>
          <p:spPr>
            <a:xfrm>
              <a:off x="877511" y="4476466"/>
              <a:ext cx="2851573" cy="0"/>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1921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7" grpId="0"/>
      <p:bldP spid="9"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67909" y="2023110"/>
            <a:ext cx="2469624" cy="28460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dirty="0">
                <a:latin typeface="+mj-lt"/>
                <a:ea typeface="+mj-ea"/>
                <a:cs typeface="+mj-cs"/>
              </a:rPr>
              <a:t>Let’s Get Started Now</a:t>
            </a:r>
          </a:p>
        </p:txBody>
      </p:sp>
      <p:sp>
        <p:nvSpPr>
          <p:cNvPr id="10" name="TextBox 9"/>
          <p:cNvSpPr txBox="1"/>
          <p:nvPr/>
        </p:nvSpPr>
        <p:spPr>
          <a:xfrm>
            <a:off x="9267908" y="5086350"/>
            <a:ext cx="2446465" cy="1178298"/>
          </a:xfrm>
          <a:prstGeom prst="rect">
            <a:avLst/>
          </a:prstGeom>
        </p:spPr>
        <p:txBody>
          <a:bodyPr vert="horz" lIns="91440" tIns="45720" rIns="91440" bIns="45720" rtlCol="0">
            <a:normAutofit/>
          </a:bodyPr>
          <a:lstStyle/>
          <a:p>
            <a:pPr defTabSz="914400">
              <a:lnSpc>
                <a:spcPct val="90000"/>
              </a:lnSpc>
              <a:spcBef>
                <a:spcPts val="1000"/>
              </a:spcBef>
            </a:pPr>
            <a:r>
              <a:rPr lang="en-US" sz="1200" b="1" dirty="0"/>
              <a:t>Ron Lewis – AtWork Systems</a:t>
            </a:r>
            <a:endParaRPr lang="en-US" sz="1200" dirty="0"/>
          </a:p>
        </p:txBody>
      </p: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8566" y="920128"/>
            <a:ext cx="7297205" cy="769441"/>
          </a:xfrm>
          <a:prstGeom prst="rect">
            <a:avLst/>
          </a:prstGeom>
          <a:noFill/>
        </p:spPr>
        <p:txBody>
          <a:bodyPr wrap="square" rtlCol="0">
            <a:spAutoFit/>
          </a:bodyPr>
          <a:lstStyle/>
          <a:p>
            <a:pPr>
              <a:lnSpc>
                <a:spcPct val="150000"/>
              </a:lnSpc>
              <a:spcAft>
                <a:spcPts val="600"/>
              </a:spcAft>
            </a:pPr>
            <a:r>
              <a:rPr lang="en-US" b="1" dirty="0">
                <a:solidFill>
                  <a:schemeClr val="accent4">
                    <a:lumMod val="75000"/>
                  </a:schemeClr>
                </a:solidFill>
                <a:ea typeface="Roboto" panose="02000000000000000000" pitchFamily="2" charset="0"/>
              </a:rPr>
              <a:t>What can you do now to get better prepared for Certification?</a:t>
            </a:r>
          </a:p>
          <a:p>
            <a:endParaRPr lang="en-US" sz="1200" dirty="0"/>
          </a:p>
        </p:txBody>
      </p:sp>
      <p:sp>
        <p:nvSpPr>
          <p:cNvPr id="9" name="TextBox 8">
            <a:extLst>
              <a:ext uri="{FF2B5EF4-FFF2-40B4-BE49-F238E27FC236}">
                <a16:creationId xmlns:a16="http://schemas.microsoft.com/office/drawing/2014/main" id="{A3EBDD49-8EAE-4563-8AD9-BC68BA8BF3EF}"/>
              </a:ext>
            </a:extLst>
          </p:cNvPr>
          <p:cNvSpPr txBox="1"/>
          <p:nvPr/>
        </p:nvSpPr>
        <p:spPr>
          <a:xfrm>
            <a:off x="757026" y="2025598"/>
            <a:ext cx="3584957" cy="2831544"/>
          </a:xfrm>
          <a:prstGeom prst="rect">
            <a:avLst/>
          </a:prstGeom>
          <a:noFill/>
        </p:spPr>
        <p:txBody>
          <a:bodyPr wrap="square" rtlCol="0">
            <a:spAutoFit/>
          </a:bodyPr>
          <a:lstStyle/>
          <a:p>
            <a:r>
              <a:rPr lang="en-US" sz="1600" b="1" dirty="0"/>
              <a:t>Getting Started</a:t>
            </a:r>
            <a:r>
              <a:rPr lang="en-US" sz="1600" dirty="0"/>
              <a:t> </a:t>
            </a:r>
          </a:p>
          <a:p>
            <a:endParaRPr lang="en-US" sz="1200" dirty="0"/>
          </a:p>
          <a:p>
            <a:r>
              <a:rPr lang="en-US" sz="1200" dirty="0"/>
              <a:t>Identify a trusted advisor</a:t>
            </a:r>
          </a:p>
          <a:p>
            <a:endParaRPr lang="en-US" sz="1200" dirty="0"/>
          </a:p>
          <a:p>
            <a:r>
              <a:rPr lang="en-US" sz="1400" dirty="0"/>
              <a:t>Implement NIST SP 800-171, then access your progress using 800-171A</a:t>
            </a:r>
          </a:p>
          <a:p>
            <a:pPr marL="171450" indent="-171450">
              <a:buFont typeface="Arial" panose="020B0604020202020204" pitchFamily="34" charset="0"/>
              <a:buChar char="•"/>
            </a:pPr>
            <a:r>
              <a:rPr lang="en-US" sz="1400" dirty="0"/>
              <a:t>It is the requirement</a:t>
            </a:r>
          </a:p>
          <a:p>
            <a:pPr marL="171450" indent="-171450">
              <a:buFont typeface="Arial" panose="020B0604020202020204" pitchFamily="34" charset="0"/>
              <a:buChar char="•"/>
            </a:pPr>
            <a:r>
              <a:rPr lang="en-US" sz="1400" dirty="0"/>
              <a:t>Going to get you most of the way to CMMC Level 3</a:t>
            </a:r>
          </a:p>
          <a:p>
            <a:pPr marL="171450" indent="-171450">
              <a:buFont typeface="Arial" panose="020B0604020202020204" pitchFamily="34" charset="0"/>
              <a:buChar char="•"/>
            </a:pPr>
            <a:r>
              <a:rPr lang="en-US" sz="1400" dirty="0"/>
              <a:t>The 20 additional controls aren’t too bad</a:t>
            </a:r>
          </a:p>
          <a:p>
            <a:pPr marL="171450" indent="-171450">
              <a:buFont typeface="Arial" panose="020B0604020202020204" pitchFamily="34" charset="0"/>
              <a:buChar char="•"/>
            </a:pPr>
            <a:r>
              <a:rPr lang="en-US" sz="1400" dirty="0"/>
              <a:t>You have likely stated you’re compliant already</a:t>
            </a:r>
          </a:p>
          <a:p>
            <a:r>
              <a:rPr lang="en-US" sz="1400" dirty="0"/>
              <a:t> </a:t>
            </a:r>
          </a:p>
        </p:txBody>
      </p:sp>
      <p:sp>
        <p:nvSpPr>
          <p:cNvPr id="11" name="TextBox 10">
            <a:extLst>
              <a:ext uri="{FF2B5EF4-FFF2-40B4-BE49-F238E27FC236}">
                <a16:creationId xmlns:a16="http://schemas.microsoft.com/office/drawing/2014/main" id="{21223B13-6B9A-4197-A933-DBE4088109FF}"/>
              </a:ext>
            </a:extLst>
          </p:cNvPr>
          <p:cNvSpPr txBox="1"/>
          <p:nvPr/>
        </p:nvSpPr>
        <p:spPr>
          <a:xfrm>
            <a:off x="4417168" y="2040983"/>
            <a:ext cx="3394648" cy="3570208"/>
          </a:xfrm>
          <a:prstGeom prst="rect">
            <a:avLst/>
          </a:prstGeom>
          <a:noFill/>
        </p:spPr>
        <p:txBody>
          <a:bodyPr wrap="square" rtlCol="0">
            <a:spAutoFit/>
          </a:bodyPr>
          <a:lstStyle/>
          <a:p>
            <a:r>
              <a:rPr lang="en-US" sz="1200" dirty="0"/>
              <a:t> </a:t>
            </a:r>
            <a:r>
              <a:rPr lang="en-US" sz="1600" b="1" dirty="0"/>
              <a:t>Suggested Next Steps </a:t>
            </a:r>
          </a:p>
          <a:p>
            <a:endParaRPr lang="en-US" sz="1200" b="1" dirty="0"/>
          </a:p>
          <a:p>
            <a:pPr marL="171450" indent="-171450">
              <a:buFont typeface="Arial" panose="020B0604020202020204" pitchFamily="34" charset="0"/>
              <a:buChar char="•"/>
            </a:pPr>
            <a:r>
              <a:rPr lang="en-US" sz="1400" dirty="0"/>
              <a:t>If you don’t have MFA yet, at least turn it on for O365 (please)</a:t>
            </a:r>
          </a:p>
          <a:p>
            <a:pPr marL="171450" lvl="0" indent="-171450">
              <a:buFont typeface="Arial" panose="020B0604020202020204" pitchFamily="34" charset="0"/>
              <a:buChar char="•"/>
            </a:pPr>
            <a:r>
              <a:rPr lang="en-US" sz="1400" dirty="0"/>
              <a:t>Identify FCI/CUI in your environment</a:t>
            </a:r>
          </a:p>
          <a:p>
            <a:pPr marL="171450" indent="-171450">
              <a:buFont typeface="Arial" panose="020B0604020202020204" pitchFamily="34" charset="0"/>
              <a:buChar char="•"/>
            </a:pPr>
            <a:r>
              <a:rPr lang="en-US" sz="1400" dirty="0"/>
              <a:t>Companies with a mature implementation … assess against 800-171A</a:t>
            </a:r>
          </a:p>
          <a:p>
            <a:pPr marL="171450" indent="-171450">
              <a:buFont typeface="Arial" panose="020B0604020202020204" pitchFamily="34" charset="0"/>
              <a:buChar char="•"/>
            </a:pPr>
            <a:r>
              <a:rPr lang="en-US" sz="1400" dirty="0"/>
              <a:t>Document everything</a:t>
            </a:r>
          </a:p>
          <a:p>
            <a:pPr marL="171450" indent="-171450">
              <a:buFont typeface="Arial" panose="020B0604020202020204" pitchFamily="34" charset="0"/>
              <a:buChar char="•"/>
            </a:pPr>
            <a:r>
              <a:rPr lang="en-US" sz="1400" dirty="0"/>
              <a:t>Complex environments just getting started</a:t>
            </a:r>
          </a:p>
          <a:p>
            <a:pPr marL="171450" indent="-171450">
              <a:buFont typeface="Arial" panose="020B0604020202020204" pitchFamily="34" charset="0"/>
              <a:buChar char="•"/>
            </a:pPr>
            <a:r>
              <a:rPr lang="en-US" sz="1400" dirty="0"/>
              <a:t>Focus on CUI flow. Plan to segment. Multiple security domains?</a:t>
            </a:r>
          </a:p>
          <a:p>
            <a:pPr marL="171450" indent="-171450">
              <a:buFont typeface="Arial" panose="020B0604020202020204" pitchFamily="34" charset="0"/>
              <a:buChar char="•"/>
            </a:pPr>
            <a:r>
              <a:rPr lang="en-US" sz="1400" dirty="0"/>
              <a:t>Smaller businesses</a:t>
            </a:r>
          </a:p>
          <a:p>
            <a:pPr marL="171450" indent="-171450">
              <a:buFont typeface="Arial" panose="020B0604020202020204" pitchFamily="34" charset="0"/>
              <a:buChar char="•"/>
            </a:pPr>
            <a:r>
              <a:rPr lang="en-US" sz="1400" dirty="0"/>
              <a:t>Its tough. It </a:t>
            </a:r>
            <a:r>
              <a:rPr lang="en-US" sz="1400" dirty="0" err="1"/>
              <a:t>ain’t</a:t>
            </a:r>
            <a:r>
              <a:rPr lang="en-US" sz="1400" dirty="0"/>
              <a:t> fun. It can be done. Be patient with the process</a:t>
            </a:r>
          </a:p>
        </p:txBody>
      </p:sp>
    </p:spTree>
    <p:extLst>
      <p:ext uri="{BB962C8B-B14F-4D97-AF65-F5344CB8AC3E}">
        <p14:creationId xmlns:p14="http://schemas.microsoft.com/office/powerpoint/2010/main" val="13212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7"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67908" y="5086350"/>
            <a:ext cx="2446465" cy="1178298"/>
          </a:xfrm>
          <a:prstGeom prst="rect">
            <a:avLst/>
          </a:prstGeom>
        </p:spPr>
        <p:txBody>
          <a:bodyPr vert="horz" lIns="91440" tIns="45720" rIns="91440" bIns="45720" rtlCol="0">
            <a:normAutofit/>
          </a:bodyPr>
          <a:lstStyle/>
          <a:p>
            <a:pPr defTabSz="914400">
              <a:lnSpc>
                <a:spcPct val="90000"/>
              </a:lnSpc>
              <a:spcBef>
                <a:spcPts val="1000"/>
              </a:spcBef>
            </a:pPr>
            <a:r>
              <a:rPr lang="en-US" sz="1200" b="1" dirty="0"/>
              <a:t>Ron Lewis – AtWork Systems</a:t>
            </a:r>
            <a:endParaRPr lang="en-US" sz="1200" dirty="0"/>
          </a:p>
        </p:txBody>
      </p:sp>
      <p:sp>
        <p:nvSpPr>
          <p:cNvPr id="7" name="TextBox 6"/>
          <p:cNvSpPr txBox="1"/>
          <p:nvPr/>
        </p:nvSpPr>
        <p:spPr>
          <a:xfrm>
            <a:off x="696087" y="849445"/>
            <a:ext cx="7571746" cy="456535"/>
          </a:xfrm>
          <a:prstGeom prst="rect">
            <a:avLst/>
          </a:prstGeom>
          <a:noFill/>
        </p:spPr>
        <p:txBody>
          <a:bodyPr wrap="square" rtlCol="0">
            <a:spAutoFit/>
          </a:bodyPr>
          <a:lstStyle/>
          <a:p>
            <a:pPr>
              <a:lnSpc>
                <a:spcPct val="150000"/>
              </a:lnSpc>
              <a:spcAft>
                <a:spcPts val="600"/>
              </a:spcAft>
            </a:pPr>
            <a:r>
              <a:rPr lang="en-US" b="1" dirty="0">
                <a:solidFill>
                  <a:schemeClr val="accent4">
                    <a:lumMod val="75000"/>
                  </a:schemeClr>
                </a:solidFill>
                <a:latin typeface="Roboto" panose="02000000000000000000" pitchFamily="2" charset="0"/>
                <a:ea typeface="Roboto" panose="02000000000000000000" pitchFamily="2" charset="0"/>
              </a:rPr>
              <a:t>How can your investment &amp; your infrastructure get you prepared?</a:t>
            </a:r>
          </a:p>
        </p:txBody>
      </p:sp>
      <p:pic>
        <p:nvPicPr>
          <p:cNvPr id="12" name="Picture 8">
            <a:extLst>
              <a:ext uri="{FF2B5EF4-FFF2-40B4-BE49-F238E27FC236}">
                <a16:creationId xmlns:a16="http://schemas.microsoft.com/office/drawing/2014/main" id="{E01E2288-A391-4FCF-BD99-2DC74542D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261" y="2117783"/>
            <a:ext cx="5311478" cy="366250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256040DE-9CFC-45C1-9056-ED718C2F81BA}"/>
              </a:ext>
            </a:extLst>
          </p:cNvPr>
          <p:cNvSpPr>
            <a:spLocks noGrp="1"/>
          </p:cNvSpPr>
          <p:nvPr>
            <p:ph idx="1"/>
          </p:nvPr>
        </p:nvSpPr>
        <p:spPr>
          <a:xfrm>
            <a:off x="696087" y="2205486"/>
            <a:ext cx="2875839" cy="3574801"/>
          </a:xfrm>
        </p:spPr>
        <p:txBody>
          <a:bodyPr>
            <a:normAutofit fontScale="32500" lnSpcReduction="20000"/>
          </a:bodyPr>
          <a:lstStyle/>
          <a:p>
            <a:pPr marL="0" indent="0">
              <a:buNone/>
            </a:pPr>
            <a:r>
              <a:rPr lang="en-US" sz="4000" b="1" dirty="0"/>
              <a:t>Identify opportunities to leverage outside resources effectively</a:t>
            </a:r>
          </a:p>
          <a:p>
            <a:r>
              <a:rPr lang="en-US" sz="3500" dirty="0"/>
              <a:t>Identify your gaps and risks</a:t>
            </a:r>
          </a:p>
          <a:p>
            <a:pPr lvl="1"/>
            <a:r>
              <a:rPr lang="en-US" sz="3500" dirty="0"/>
              <a:t>Infrastructure</a:t>
            </a:r>
          </a:p>
          <a:p>
            <a:pPr lvl="1"/>
            <a:r>
              <a:rPr lang="en-US" sz="3500" dirty="0"/>
              <a:t>Expertise</a:t>
            </a:r>
          </a:p>
          <a:p>
            <a:pPr lvl="1"/>
            <a:r>
              <a:rPr lang="en-US" sz="3500" dirty="0"/>
              <a:t>Processes</a:t>
            </a:r>
          </a:p>
          <a:p>
            <a:pPr lvl="1"/>
            <a:r>
              <a:rPr lang="en-US" sz="3500" dirty="0"/>
              <a:t>Controls</a:t>
            </a:r>
          </a:p>
          <a:p>
            <a:r>
              <a:rPr lang="en-US" sz="3500" dirty="0"/>
              <a:t>Evaluate the benefits of using a SaaS platform</a:t>
            </a:r>
          </a:p>
          <a:p>
            <a:pPr lvl="1"/>
            <a:r>
              <a:rPr lang="en-US" sz="3500" dirty="0"/>
              <a:t>Eliminate manual process control risks</a:t>
            </a:r>
          </a:p>
          <a:p>
            <a:pPr lvl="1"/>
            <a:r>
              <a:rPr lang="en-US" sz="3500" dirty="0"/>
              <a:t>Transfer risks</a:t>
            </a:r>
          </a:p>
          <a:p>
            <a:pPr lvl="1"/>
            <a:r>
              <a:rPr lang="en-US" sz="3500" dirty="0"/>
              <a:t>Leverage infrastructure best practices and expertise</a:t>
            </a:r>
          </a:p>
          <a:p>
            <a:pPr lvl="1"/>
            <a:r>
              <a:rPr lang="en-US" sz="3500" dirty="0"/>
              <a:t>Minimize internal costs</a:t>
            </a:r>
          </a:p>
          <a:p>
            <a:pPr lvl="1"/>
            <a:r>
              <a:rPr lang="en-US" sz="3500" dirty="0"/>
              <a:t>Accelerate compliance timeline </a:t>
            </a:r>
          </a:p>
          <a:p>
            <a:r>
              <a:rPr lang="en-US" sz="3500" dirty="0"/>
              <a:t>Identify shared roles and responsibilities</a:t>
            </a:r>
          </a:p>
          <a:p>
            <a:r>
              <a:rPr lang="en-US" sz="3500" dirty="0"/>
              <a:t>Consolidate as much as possible – a single provider is optimum</a:t>
            </a:r>
          </a:p>
          <a:p>
            <a:pPr marL="457200" lvl="1" indent="0">
              <a:buNone/>
            </a:pPr>
            <a:endParaRPr lang="en-US" sz="3500" dirty="0"/>
          </a:p>
          <a:p>
            <a:endParaRPr lang="en-US" dirty="0"/>
          </a:p>
          <a:p>
            <a:endParaRPr lang="en-US" dirty="0"/>
          </a:p>
          <a:p>
            <a:endParaRPr lang="en-US" dirty="0"/>
          </a:p>
        </p:txBody>
      </p:sp>
      <p:sp>
        <p:nvSpPr>
          <p:cNvPr id="13" name="TextBox 12">
            <a:extLst>
              <a:ext uri="{FF2B5EF4-FFF2-40B4-BE49-F238E27FC236}">
                <a16:creationId xmlns:a16="http://schemas.microsoft.com/office/drawing/2014/main" id="{0E70C2B3-9963-426E-866C-B280CCA19D2F}"/>
              </a:ext>
            </a:extLst>
          </p:cNvPr>
          <p:cNvSpPr txBox="1"/>
          <p:nvPr/>
        </p:nvSpPr>
        <p:spPr>
          <a:xfrm>
            <a:off x="9267909" y="2023110"/>
            <a:ext cx="2469624" cy="28460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3700" dirty="0">
              <a:latin typeface="+mj-lt"/>
              <a:ea typeface="+mj-ea"/>
              <a:cs typeface="+mj-cs"/>
            </a:endParaRPr>
          </a:p>
        </p:txBody>
      </p:sp>
      <p:sp>
        <p:nvSpPr>
          <p:cNvPr id="14" name="TextBox 13">
            <a:extLst>
              <a:ext uri="{FF2B5EF4-FFF2-40B4-BE49-F238E27FC236}">
                <a16:creationId xmlns:a16="http://schemas.microsoft.com/office/drawing/2014/main" id="{4C0FA181-52A9-4485-97F1-4A946B1AC361}"/>
              </a:ext>
            </a:extLst>
          </p:cNvPr>
          <p:cNvSpPr txBox="1"/>
          <p:nvPr/>
        </p:nvSpPr>
        <p:spPr>
          <a:xfrm>
            <a:off x="9133982" y="2205990"/>
            <a:ext cx="2469624" cy="28460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dirty="0">
                <a:latin typeface="+mj-lt"/>
                <a:ea typeface="+mj-ea"/>
                <a:cs typeface="+mj-cs"/>
              </a:rPr>
              <a:t>Invest In The Cloud</a:t>
            </a:r>
          </a:p>
        </p:txBody>
      </p:sp>
    </p:spTree>
    <p:extLst>
      <p:ext uri="{BB962C8B-B14F-4D97-AF65-F5344CB8AC3E}">
        <p14:creationId xmlns:p14="http://schemas.microsoft.com/office/powerpoint/2010/main" val="70332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67909" y="2023110"/>
            <a:ext cx="2469624" cy="284607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700" dirty="0" err="1">
                <a:latin typeface="+mj-lt"/>
                <a:ea typeface="+mj-ea"/>
                <a:cs typeface="+mj-cs"/>
              </a:rPr>
              <a:t>OneLynk</a:t>
            </a:r>
            <a:endParaRPr lang="en-US" sz="3700" dirty="0">
              <a:latin typeface="+mj-lt"/>
              <a:ea typeface="+mj-ea"/>
              <a:cs typeface="+mj-cs"/>
            </a:endParaRPr>
          </a:p>
        </p:txBody>
      </p:sp>
      <p:sp>
        <p:nvSpPr>
          <p:cNvPr id="10" name="TextBox 9"/>
          <p:cNvSpPr txBox="1"/>
          <p:nvPr/>
        </p:nvSpPr>
        <p:spPr>
          <a:xfrm>
            <a:off x="9267908" y="5086350"/>
            <a:ext cx="2446465" cy="1178298"/>
          </a:xfrm>
          <a:prstGeom prst="rect">
            <a:avLst/>
          </a:prstGeom>
        </p:spPr>
        <p:txBody>
          <a:bodyPr vert="horz" lIns="91440" tIns="45720" rIns="91440" bIns="45720" rtlCol="0">
            <a:normAutofit/>
          </a:bodyPr>
          <a:lstStyle/>
          <a:p>
            <a:pPr defTabSz="914400">
              <a:lnSpc>
                <a:spcPct val="90000"/>
              </a:lnSpc>
              <a:spcBef>
                <a:spcPts val="1000"/>
              </a:spcBef>
            </a:pPr>
            <a:r>
              <a:rPr lang="en-US" sz="1200" b="1" dirty="0"/>
              <a:t>Ron Lewis – AtWork Systems</a:t>
            </a:r>
            <a:endParaRPr lang="en-US" sz="1200" dirty="0"/>
          </a:p>
        </p:txBody>
      </p: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4798" y="886801"/>
            <a:ext cx="7297205" cy="589072"/>
          </a:xfrm>
          <a:prstGeom prst="rect">
            <a:avLst/>
          </a:prstGeom>
          <a:noFill/>
        </p:spPr>
        <p:txBody>
          <a:bodyPr wrap="square" rtlCol="0">
            <a:spAutoFit/>
          </a:bodyPr>
          <a:lstStyle/>
          <a:p>
            <a:pPr>
              <a:lnSpc>
                <a:spcPct val="150000"/>
              </a:lnSpc>
              <a:spcAft>
                <a:spcPts val="600"/>
              </a:spcAft>
            </a:pPr>
            <a:r>
              <a:rPr lang="en-US" sz="2400" b="1" dirty="0">
                <a:solidFill>
                  <a:schemeClr val="accent4">
                    <a:lumMod val="75000"/>
                  </a:schemeClr>
                </a:solidFill>
                <a:ea typeface="Roboto" panose="02000000000000000000" pitchFamily="2" charset="0"/>
              </a:rPr>
              <a:t>OneLynk’s Alignment with CMMC Requirements</a:t>
            </a:r>
            <a:endParaRPr lang="en-US" sz="2400" dirty="0">
              <a:solidFill>
                <a:schemeClr val="accent4">
                  <a:lumMod val="75000"/>
                </a:schemeClr>
              </a:solidFill>
            </a:endParaRPr>
          </a:p>
        </p:txBody>
      </p:sp>
      <p:pic>
        <p:nvPicPr>
          <p:cNvPr id="13" name="Picture 6">
            <a:extLst>
              <a:ext uri="{FF2B5EF4-FFF2-40B4-BE49-F238E27FC236}">
                <a16:creationId xmlns:a16="http://schemas.microsoft.com/office/drawing/2014/main" id="{DEC3C5F1-CC19-4719-A51F-F9303CA06A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5315" t="6667" r="3645" b="5434"/>
          <a:stretch>
            <a:fillRect/>
          </a:stretch>
        </p:blipFill>
        <p:spPr bwMode="auto">
          <a:xfrm>
            <a:off x="3073437" y="2497516"/>
            <a:ext cx="5205889" cy="225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B1AF3478-83D0-49B7-9782-76A670B9B107}"/>
              </a:ext>
            </a:extLst>
          </p:cNvPr>
          <p:cNvSpPr txBox="1">
            <a:spLocks noChangeArrowheads="1"/>
          </p:cNvSpPr>
          <p:nvPr/>
        </p:nvSpPr>
        <p:spPr bwMode="auto">
          <a:xfrm>
            <a:off x="3121446" y="4962404"/>
            <a:ext cx="4953239" cy="44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1200" b="1" i="1" dirty="0">
                <a:solidFill>
                  <a:schemeClr val="accent1"/>
                </a:solidFill>
              </a:rPr>
              <a:t>OneLynk rapidly improves the security profile of SMB’s through an affordable NIST,  DFAR and CMMC compliant digital business platform</a:t>
            </a:r>
          </a:p>
        </p:txBody>
      </p:sp>
      <p:sp>
        <p:nvSpPr>
          <p:cNvPr id="16" name="Oval 15">
            <a:extLst>
              <a:ext uri="{FF2B5EF4-FFF2-40B4-BE49-F238E27FC236}">
                <a16:creationId xmlns:a16="http://schemas.microsoft.com/office/drawing/2014/main" id="{8E3EDDB4-5BB9-48E2-A600-9FB2613CD440}"/>
              </a:ext>
            </a:extLst>
          </p:cNvPr>
          <p:cNvSpPr/>
          <p:nvPr/>
        </p:nvSpPr>
        <p:spPr>
          <a:xfrm>
            <a:off x="2921444" y="2429219"/>
            <a:ext cx="3830339" cy="240969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ntent Placeholder 2">
            <a:extLst>
              <a:ext uri="{FF2B5EF4-FFF2-40B4-BE49-F238E27FC236}">
                <a16:creationId xmlns:a16="http://schemas.microsoft.com/office/drawing/2014/main" id="{079A493C-457A-4974-B0B9-86E4883F21EB}"/>
              </a:ext>
            </a:extLst>
          </p:cNvPr>
          <p:cNvSpPr>
            <a:spLocks noGrp="1"/>
          </p:cNvSpPr>
          <p:nvPr>
            <p:ph idx="1"/>
          </p:nvPr>
        </p:nvSpPr>
        <p:spPr>
          <a:xfrm>
            <a:off x="454467" y="1449729"/>
            <a:ext cx="2916805" cy="4743963"/>
          </a:xfrm>
        </p:spPr>
        <p:txBody>
          <a:bodyPr rtlCol="0">
            <a:noAutofit/>
          </a:bodyPr>
          <a:lstStyle/>
          <a:p>
            <a:pPr marL="0" indent="0" eaLnBrk="1" fontAlgn="auto" hangingPunct="1">
              <a:lnSpc>
                <a:spcPct val="100000"/>
              </a:lnSpc>
              <a:spcBef>
                <a:spcPts val="600"/>
              </a:spcBef>
              <a:spcAft>
                <a:spcPts val="0"/>
              </a:spcAft>
              <a:buFont typeface="Arial" panose="020B0604020202020204" pitchFamily="34" charset="0"/>
              <a:buNone/>
              <a:defRPr/>
            </a:pPr>
            <a:r>
              <a:rPr lang="en-US" sz="1050" dirty="0"/>
              <a:t>Addresses current security compliance gaps experienced in the SMB community</a:t>
            </a:r>
          </a:p>
          <a:p>
            <a:pPr marL="0" indent="0">
              <a:lnSpc>
                <a:spcPct val="100000"/>
              </a:lnSpc>
              <a:spcBef>
                <a:spcPts val="600"/>
              </a:spcBef>
              <a:buNone/>
              <a:defRPr/>
            </a:pPr>
            <a:r>
              <a:rPr lang="en-US" sz="1050" b="1" dirty="0"/>
              <a:t>Imbedded Security Features </a:t>
            </a:r>
          </a:p>
          <a:p>
            <a:pPr>
              <a:lnSpc>
                <a:spcPct val="100000"/>
              </a:lnSpc>
              <a:spcBef>
                <a:spcPts val="600"/>
              </a:spcBef>
              <a:defRPr/>
            </a:pPr>
            <a:r>
              <a:rPr lang="en-US" sz="1050" dirty="0"/>
              <a:t>Identity Management</a:t>
            </a:r>
          </a:p>
          <a:p>
            <a:pPr>
              <a:lnSpc>
                <a:spcPct val="100000"/>
              </a:lnSpc>
              <a:spcBef>
                <a:spcPts val="600"/>
              </a:spcBef>
              <a:defRPr/>
            </a:pPr>
            <a:r>
              <a:rPr lang="en-US" sz="1050" dirty="0"/>
              <a:t>Authentication – password policies, email verification, </a:t>
            </a:r>
            <a:r>
              <a:rPr lang="en-US" sz="1050" dirty="0" err="1"/>
              <a:t>reCAPTCHA</a:t>
            </a:r>
            <a:r>
              <a:rPr lang="en-US" sz="1050" dirty="0"/>
              <a:t>, one-time password, multifactor</a:t>
            </a:r>
          </a:p>
          <a:p>
            <a:pPr>
              <a:lnSpc>
                <a:spcPct val="100000"/>
              </a:lnSpc>
              <a:spcBef>
                <a:spcPts val="600"/>
              </a:spcBef>
              <a:defRPr/>
            </a:pPr>
            <a:r>
              <a:rPr lang="en-US" sz="1050" dirty="0"/>
              <a:t>Session management – various timeout settings including login, idle, refresh</a:t>
            </a:r>
          </a:p>
          <a:p>
            <a:pPr>
              <a:lnSpc>
                <a:spcPct val="100000"/>
              </a:lnSpc>
              <a:spcBef>
                <a:spcPts val="600"/>
              </a:spcBef>
              <a:defRPr/>
            </a:pPr>
            <a:r>
              <a:rPr lang="en-US" sz="1050" dirty="0"/>
              <a:t>Role, group, and user management</a:t>
            </a:r>
          </a:p>
          <a:p>
            <a:pPr>
              <a:lnSpc>
                <a:spcPct val="100000"/>
              </a:lnSpc>
              <a:spcBef>
                <a:spcPts val="600"/>
              </a:spcBef>
              <a:defRPr/>
            </a:pPr>
            <a:r>
              <a:rPr lang="en-US" sz="1050" dirty="0"/>
              <a:t>Single-sign-on</a:t>
            </a:r>
          </a:p>
          <a:p>
            <a:pPr marL="0" indent="0">
              <a:lnSpc>
                <a:spcPct val="100000"/>
              </a:lnSpc>
              <a:spcBef>
                <a:spcPts val="600"/>
              </a:spcBef>
              <a:buNone/>
              <a:defRPr/>
            </a:pPr>
            <a:r>
              <a:rPr lang="en-US" sz="1050" b="1" dirty="0"/>
              <a:t>Data Encryption</a:t>
            </a:r>
          </a:p>
          <a:p>
            <a:pPr>
              <a:lnSpc>
                <a:spcPct val="100000"/>
              </a:lnSpc>
              <a:spcBef>
                <a:spcPts val="600"/>
              </a:spcBef>
              <a:defRPr/>
            </a:pPr>
            <a:r>
              <a:rPr lang="en-US" sz="1050" dirty="0"/>
              <a:t>All in-flight data encrypted via SSL</a:t>
            </a:r>
          </a:p>
          <a:p>
            <a:pPr>
              <a:lnSpc>
                <a:spcPct val="100000"/>
              </a:lnSpc>
              <a:spcBef>
                <a:spcPts val="600"/>
              </a:spcBef>
              <a:defRPr/>
            </a:pPr>
            <a:r>
              <a:rPr lang="en-US" sz="1050" dirty="0"/>
              <a:t>Data-at-rest encrypted using Amazon RDS (relational database service)</a:t>
            </a:r>
          </a:p>
          <a:p>
            <a:pPr marL="0" indent="0">
              <a:lnSpc>
                <a:spcPct val="100000"/>
              </a:lnSpc>
              <a:spcBef>
                <a:spcPts val="600"/>
              </a:spcBef>
              <a:buNone/>
              <a:defRPr/>
            </a:pPr>
            <a:r>
              <a:rPr lang="en-US" sz="1050" b="1" dirty="0"/>
              <a:t>Industry Leading Secured Cloud Services - Amazon Web Service</a:t>
            </a:r>
          </a:p>
          <a:p>
            <a:pPr marL="0" indent="0">
              <a:lnSpc>
                <a:spcPct val="100000"/>
              </a:lnSpc>
              <a:spcBef>
                <a:spcPts val="600"/>
              </a:spcBef>
              <a:buNone/>
              <a:defRPr/>
            </a:pPr>
            <a:r>
              <a:rPr lang="en-US" sz="1050" b="1" dirty="0"/>
              <a:t>Maintenance and Support</a:t>
            </a:r>
          </a:p>
          <a:p>
            <a:pPr>
              <a:lnSpc>
                <a:spcPct val="100000"/>
              </a:lnSpc>
              <a:spcBef>
                <a:spcPts val="600"/>
              </a:spcBef>
              <a:defRPr/>
            </a:pPr>
            <a:r>
              <a:rPr lang="en-US" sz="1050" dirty="0"/>
              <a:t>Segregation of duties, policies, and procedures</a:t>
            </a:r>
          </a:p>
          <a:p>
            <a:pPr>
              <a:lnSpc>
                <a:spcPct val="100000"/>
              </a:lnSpc>
              <a:spcBef>
                <a:spcPts val="600"/>
              </a:spcBef>
              <a:defRPr/>
            </a:pPr>
            <a:r>
              <a:rPr lang="en-US" sz="1050" dirty="0"/>
              <a:t>Ongoing test – vulnerability, penetration</a:t>
            </a:r>
          </a:p>
          <a:p>
            <a:pPr>
              <a:lnSpc>
                <a:spcPct val="100000"/>
              </a:lnSpc>
              <a:spcBef>
                <a:spcPts val="600"/>
              </a:spcBef>
              <a:defRPr/>
            </a:pPr>
            <a:r>
              <a:rPr lang="en-US" sz="1050" dirty="0"/>
              <a:t>Ongoing audit and remediation as required</a:t>
            </a:r>
          </a:p>
        </p:txBody>
      </p:sp>
    </p:spTree>
    <p:extLst>
      <p:ext uri="{BB962C8B-B14F-4D97-AF65-F5344CB8AC3E}">
        <p14:creationId xmlns:p14="http://schemas.microsoft.com/office/powerpoint/2010/main" val="82327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b="-267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p:nvSpPr>
        <p:spPr>
          <a:xfrm>
            <a:off x="0" y="0"/>
            <a:ext cx="12192000" cy="685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endParaRPr lang="en-US" sz="1400" dirty="0">
              <a:solidFill>
                <a:schemeClr val="bg1"/>
              </a:solidFill>
              <a:latin typeface="Roboto" panose="02000000000000000000" pitchFamily="2" charset="0"/>
              <a:ea typeface="Roboto" panose="02000000000000000000" pitchFamily="2" charset="0"/>
            </a:endParaRPr>
          </a:p>
        </p:txBody>
      </p:sp>
      <p:sp>
        <p:nvSpPr>
          <p:cNvPr id="5" name="TextBox 4"/>
          <p:cNvSpPr txBox="1"/>
          <p:nvPr/>
        </p:nvSpPr>
        <p:spPr>
          <a:xfrm>
            <a:off x="177925" y="1661951"/>
            <a:ext cx="5918075" cy="584775"/>
          </a:xfrm>
          <a:prstGeom prst="rect">
            <a:avLst/>
          </a:prstGeom>
          <a:noFill/>
        </p:spPr>
        <p:txBody>
          <a:bodyPr wrap="square" rtlCol="0">
            <a:spAutoFit/>
          </a:bodyPr>
          <a:lstStyle/>
          <a:p>
            <a:r>
              <a:rPr lang="en-US" sz="3200" dirty="0">
                <a:solidFill>
                  <a:schemeClr val="accent2">
                    <a:lumMod val="50000"/>
                  </a:schemeClr>
                </a:solidFill>
                <a:latin typeface="Lato Black" panose="020F0A02020204030203" pitchFamily="34" charset="0"/>
              </a:rPr>
              <a:t>Legal Advisor</a:t>
            </a:r>
          </a:p>
        </p:txBody>
      </p:sp>
      <p:sp>
        <p:nvSpPr>
          <p:cNvPr id="6" name="TextBox 5"/>
          <p:cNvSpPr txBox="1"/>
          <p:nvPr/>
        </p:nvSpPr>
        <p:spPr>
          <a:xfrm>
            <a:off x="177925" y="2352020"/>
            <a:ext cx="11272344" cy="4955203"/>
          </a:xfrm>
          <a:prstGeom prst="rect">
            <a:avLst/>
          </a:prstGeom>
          <a:noFill/>
        </p:spPr>
        <p:txBody>
          <a:bodyPr wrap="square" rtlCol="0">
            <a:spAutoFit/>
          </a:bodyPr>
          <a:lstStyle/>
          <a:p>
            <a:r>
              <a:rPr lang="en-US" sz="2800" b="1" dirty="0"/>
              <a:t>Jon Williams</a:t>
            </a:r>
          </a:p>
          <a:p>
            <a:r>
              <a:rPr lang="en-US" sz="2800" b="1" dirty="0"/>
              <a:t>Partner at </a:t>
            </a:r>
            <a:r>
              <a:rPr lang="en-US" sz="2800" b="1" dirty="0" err="1"/>
              <a:t>PilieroMazza</a:t>
            </a:r>
            <a:r>
              <a:rPr lang="en-US" sz="2800" b="1" dirty="0"/>
              <a:t> </a:t>
            </a:r>
          </a:p>
          <a:p>
            <a:endParaRPr lang="en-US" dirty="0"/>
          </a:p>
          <a:p>
            <a:r>
              <a:rPr lang="en-US" dirty="0"/>
              <a:t>Jon has over 15 years of experience advising contractors on a wide range of government contracting matters and Federal Acquisition Regulation compliance, including the federal procurement programs for small businesses (i.e., the 8(a), HUBZone, WOSB, and SDVOSB programs). He represents contractors in bid protests, size protests and appeals, and related administrative and court proceedings. Mr. Williams assists large and small contractors in navigating SBA audits and investigations, including subcontracting plan compliance reviews, IG investigations, and suspension and debarment proceedings. He regularly helps contractors to establish teaming, subcontract, joint venture, and mentor-protégé relationships</a:t>
            </a:r>
            <a:r>
              <a:rPr lang="en-US" i="1" dirty="0"/>
              <a:t>. </a:t>
            </a:r>
            <a:endParaRPr lang="en-US" b="1" dirty="0"/>
          </a:p>
          <a:p>
            <a:endParaRPr lang="en-US" sz="2000" dirty="0"/>
          </a:p>
          <a:p>
            <a:r>
              <a:rPr lang="en-US" sz="2000" b="1" dirty="0">
                <a:solidFill>
                  <a:schemeClr val="accent2">
                    <a:lumMod val="50000"/>
                  </a:schemeClr>
                </a:solidFill>
              </a:rPr>
              <a:t>For more details visit: </a:t>
            </a:r>
            <a:r>
              <a:rPr lang="en-US" sz="2000" b="1" dirty="0">
                <a:solidFill>
                  <a:schemeClr val="accent1">
                    <a:lumMod val="75000"/>
                  </a:schemeClr>
                </a:solidFill>
              </a:rPr>
              <a:t>https://</a:t>
            </a:r>
            <a:r>
              <a:rPr lang="en-US" sz="2000" b="1" dirty="0" err="1">
                <a:solidFill>
                  <a:schemeClr val="accent1">
                    <a:lumMod val="75000"/>
                  </a:schemeClr>
                </a:solidFill>
              </a:rPr>
              <a:t>www.pilieromazza.com</a:t>
            </a:r>
            <a:r>
              <a:rPr lang="en-US" sz="2000" b="1" dirty="0">
                <a:solidFill>
                  <a:schemeClr val="accent1">
                    <a:lumMod val="75000"/>
                  </a:schemeClr>
                </a:solidFill>
              </a:rPr>
              <a:t> </a:t>
            </a:r>
          </a:p>
          <a:p>
            <a:r>
              <a:rPr lang="en-US" sz="2000" b="1" dirty="0">
                <a:solidFill>
                  <a:schemeClr val="accent2">
                    <a:lumMod val="50000"/>
                  </a:schemeClr>
                </a:solidFill>
              </a:rPr>
              <a:t>Contact: </a:t>
            </a:r>
            <a:r>
              <a:rPr lang="en-US" sz="2000" b="1" dirty="0">
                <a:solidFill>
                  <a:schemeClr val="accent1">
                    <a:lumMod val="75000"/>
                  </a:schemeClr>
                </a:solidFill>
                <a:hlinkClick r:id="rId3">
                  <a:extLst>
                    <a:ext uri="{A12FA001-AC4F-418D-AE19-62706E023703}">
                      <ahyp:hlinkClr xmlns:ahyp="http://schemas.microsoft.com/office/drawing/2018/hyperlinkcolor" val="tx"/>
                    </a:ext>
                  </a:extLst>
                </a:hlinkClick>
              </a:rPr>
              <a:t>Jon Williams</a:t>
            </a:r>
            <a:r>
              <a:rPr lang="en-US" sz="2000" b="1" dirty="0">
                <a:solidFill>
                  <a:schemeClr val="accent1">
                    <a:lumMod val="75000"/>
                  </a:schemeClr>
                </a:solidFill>
              </a:rPr>
              <a:t>, </a:t>
            </a:r>
            <a:r>
              <a:rPr lang="en-US" sz="2000" b="1" dirty="0">
                <a:solidFill>
                  <a:schemeClr val="accent2">
                    <a:lumMod val="50000"/>
                  </a:schemeClr>
                </a:solidFill>
              </a:rPr>
              <a:t>202-857-1000 or </a:t>
            </a:r>
            <a:r>
              <a:rPr lang="en-US" sz="2000" b="1" dirty="0">
                <a:solidFill>
                  <a:schemeClr val="accent1">
                    <a:lumMod val="75000"/>
                  </a:schemeClr>
                </a:solidFill>
                <a:hlinkClick r:id="rId4">
                  <a:extLst>
                    <a:ext uri="{A12FA001-AC4F-418D-AE19-62706E023703}">
                      <ahyp:hlinkClr xmlns:ahyp="http://schemas.microsoft.com/office/drawing/2018/hyperlinkcolor" val="tx"/>
                    </a:ext>
                  </a:extLst>
                </a:hlinkClick>
              </a:rPr>
              <a:t>jwilliams@pilieromazza.com</a:t>
            </a:r>
            <a:r>
              <a:rPr lang="en-US" sz="2000" b="1" dirty="0">
                <a:solidFill>
                  <a:schemeClr val="accent1">
                    <a:lumMod val="75000"/>
                  </a:schemeClr>
                </a:solidFill>
              </a:rPr>
              <a:t> </a:t>
            </a:r>
          </a:p>
          <a:p>
            <a:endParaRPr lang="en-US" sz="2800" dirty="0"/>
          </a:p>
          <a:p>
            <a:endParaRPr lang="en-US" sz="2800" dirty="0"/>
          </a:p>
        </p:txBody>
      </p:sp>
      <p:pic>
        <p:nvPicPr>
          <p:cNvPr id="4" name="Picture 3" descr="A picture containing drawing&#10;&#10;Description automatically generated">
            <a:extLst>
              <a:ext uri="{FF2B5EF4-FFF2-40B4-BE49-F238E27FC236}">
                <a16:creationId xmlns:a16="http://schemas.microsoft.com/office/drawing/2014/main" id="{F897C028-5524-3F44-B730-5CB8F34E6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0349"/>
            <a:ext cx="5334000" cy="1380994"/>
          </a:xfrm>
          <a:prstGeom prst="rect">
            <a:avLst/>
          </a:prstGeom>
        </p:spPr>
      </p:pic>
    </p:spTree>
    <p:extLst>
      <p:ext uri="{BB962C8B-B14F-4D97-AF65-F5344CB8AC3E}">
        <p14:creationId xmlns:p14="http://schemas.microsoft.com/office/powerpoint/2010/main" val="368409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4006" y="386930"/>
            <a:ext cx="10659979" cy="1188950"/>
          </a:xfrm>
          <a:prstGeom prst="rect">
            <a:avLst/>
          </a:prstGeom>
        </p:spPr>
        <p:txBody>
          <a:bodyPr vert="horz" lIns="91440" tIns="45720" rIns="91440" bIns="45720" rtlCol="0" anchor="b">
            <a:normAutofit fontScale="92500"/>
          </a:bodyPr>
          <a:lstStyle/>
          <a:p>
            <a:pPr defTabSz="914400">
              <a:lnSpc>
                <a:spcPct val="90000"/>
              </a:lnSpc>
              <a:spcBef>
                <a:spcPct val="0"/>
              </a:spcBef>
              <a:spcAft>
                <a:spcPts val="600"/>
              </a:spcAft>
            </a:pPr>
            <a:r>
              <a:rPr lang="en-US" sz="4600" dirty="0">
                <a:latin typeface="+mj-lt"/>
                <a:ea typeface="+mj-ea"/>
                <a:cs typeface="+mj-cs"/>
              </a:rPr>
              <a:t>Why You Should Focus on Cybersecurity Now</a:t>
            </a:r>
            <a:endParaRPr lang="en-US" sz="4600" kern="1200" dirty="0">
              <a:solidFill>
                <a:schemeClr val="tx1"/>
              </a:solidFill>
              <a:latin typeface="+mj-lt"/>
              <a:ea typeface="+mj-ea"/>
              <a:cs typeface="+mj-cs"/>
            </a:endParaRPr>
          </a:p>
        </p:txBody>
      </p:sp>
      <p:grpSp>
        <p:nvGrpSpPr>
          <p:cNvPr id="33" name="Group 2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4" name="Rectangle 2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2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6423" y="2240473"/>
            <a:ext cx="10432003" cy="4147845"/>
          </a:xfrm>
          <a:prstGeom prst="rect">
            <a:avLst/>
          </a:prstGeom>
        </p:spPr>
        <p:txBody>
          <a:bodyPr vert="horz" lIns="91440" tIns="45720" rIns="91440" bIns="45720" rtlCol="0" anchor="ctr">
            <a:normAutofit fontScale="92500" lnSpcReduction="10000"/>
          </a:bodyPr>
          <a:lstStyle/>
          <a:p>
            <a:pPr marL="57150" defTabSz="914400">
              <a:lnSpc>
                <a:spcPct val="90000"/>
              </a:lnSpc>
              <a:spcAft>
                <a:spcPts val="600"/>
              </a:spcAft>
            </a:pPr>
            <a:endParaRPr lang="en-US" sz="2400" dirty="0"/>
          </a:p>
          <a:p>
            <a:pPr marL="285750" indent="-228600" defTabSz="914400">
              <a:lnSpc>
                <a:spcPct val="90000"/>
              </a:lnSpc>
              <a:spcAft>
                <a:spcPts val="600"/>
              </a:spcAft>
              <a:buFont typeface="Arial" panose="020B0604020202020204" pitchFamily="34" charset="0"/>
              <a:buChar char="•"/>
            </a:pPr>
            <a:r>
              <a:rPr lang="en-US" sz="2400" dirty="0"/>
              <a:t>Federal agencies are putting more emphasis on cybersecurity in evaluation and award decisions</a:t>
            </a:r>
          </a:p>
          <a:p>
            <a:pPr marL="285750" indent="-228600" defTabSz="914400">
              <a:lnSpc>
                <a:spcPct val="90000"/>
              </a:lnSpc>
              <a:spcAft>
                <a:spcPts val="600"/>
              </a:spcAft>
              <a:buFont typeface="Arial" panose="020B0604020202020204" pitchFamily="34" charset="0"/>
              <a:buChar char="•"/>
            </a:pPr>
            <a:r>
              <a:rPr lang="en-US" sz="2400" dirty="0"/>
              <a:t>Most federal contracts already include cybersecurity provisions</a:t>
            </a:r>
          </a:p>
          <a:p>
            <a:pPr marL="857250" lvl="1" indent="-342900" defTabSz="914400">
              <a:lnSpc>
                <a:spcPct val="90000"/>
              </a:lnSpc>
              <a:spcAft>
                <a:spcPts val="600"/>
              </a:spcAft>
              <a:buFont typeface="Courier New" panose="02070309020205020404" pitchFamily="49" charset="0"/>
              <a:buChar char="o"/>
            </a:pPr>
            <a:r>
              <a:rPr lang="en-US" sz="2400" dirty="0"/>
              <a:t>FAR 52.204-21:  Basic cyber safeguards (similar to </a:t>
            </a:r>
            <a:r>
              <a:rPr lang="en-US" sz="2400" dirty="0" err="1"/>
              <a:t>CMMC</a:t>
            </a:r>
            <a:r>
              <a:rPr lang="en-US" sz="2400" dirty="0"/>
              <a:t> Level 1)</a:t>
            </a:r>
          </a:p>
          <a:p>
            <a:pPr marL="857250" lvl="1" indent="-342900" defTabSz="914400">
              <a:lnSpc>
                <a:spcPct val="90000"/>
              </a:lnSpc>
              <a:spcAft>
                <a:spcPts val="600"/>
              </a:spcAft>
              <a:buFont typeface="Courier New" panose="02070309020205020404" pitchFamily="49" charset="0"/>
              <a:buChar char="o"/>
            </a:pPr>
            <a:r>
              <a:rPr lang="en-US" sz="2400" dirty="0" err="1"/>
              <a:t>DFARS</a:t>
            </a:r>
            <a:r>
              <a:rPr lang="en-US" sz="2400" dirty="0"/>
              <a:t> 252.204-7012:  More extensive cybersecurity requirements, including compliance with </a:t>
            </a:r>
            <a:r>
              <a:rPr lang="en-US" sz="2400" dirty="0" err="1"/>
              <a:t>NIST</a:t>
            </a:r>
            <a:r>
              <a:rPr lang="en-US" sz="2400" dirty="0"/>
              <a:t> SP 800-171 (similar to </a:t>
            </a:r>
            <a:r>
              <a:rPr lang="en-US" sz="2400" dirty="0" err="1"/>
              <a:t>CMMC</a:t>
            </a:r>
            <a:r>
              <a:rPr lang="en-US" sz="2400" dirty="0"/>
              <a:t> Level 3)</a:t>
            </a:r>
          </a:p>
          <a:p>
            <a:pPr marL="285750" indent="-228600" defTabSz="914400">
              <a:lnSpc>
                <a:spcPct val="90000"/>
              </a:lnSpc>
              <a:spcAft>
                <a:spcPts val="600"/>
              </a:spcAft>
              <a:buFont typeface="Arial" panose="020B0604020202020204" pitchFamily="34" charset="0"/>
              <a:buChar char="•"/>
            </a:pPr>
            <a:r>
              <a:rPr lang="en-US" sz="2400" dirty="0"/>
              <a:t>Being out of compliance with the existing requirements creates protest risk, potential breach of contract and False Claims Act liability, and exposure to teaming partners</a:t>
            </a:r>
          </a:p>
          <a:p>
            <a:pPr marL="285750" indent="-228600" defTabSz="914400">
              <a:lnSpc>
                <a:spcPct val="90000"/>
              </a:lnSpc>
              <a:spcAft>
                <a:spcPts val="600"/>
              </a:spcAft>
              <a:buFont typeface="Arial" panose="020B0604020202020204" pitchFamily="34" charset="0"/>
              <a:buChar char="•"/>
            </a:pPr>
            <a:r>
              <a:rPr lang="en-US" sz="2400" dirty="0"/>
              <a:t>Now is the time to address your internal cyber policies and procedures, and your arrangements with third parties, to minimize risk, gain a competitive advantage, and prepare for </a:t>
            </a:r>
            <a:r>
              <a:rPr lang="en-US" sz="2400" dirty="0" err="1"/>
              <a:t>CMMC</a:t>
            </a:r>
            <a:endParaRPr lang="en-US" sz="2400" dirty="0"/>
          </a:p>
          <a:p>
            <a:pPr marL="285750" indent="-228600" defTabSz="914400">
              <a:lnSpc>
                <a:spcPct val="90000"/>
              </a:lnSpc>
              <a:spcAft>
                <a:spcPts val="600"/>
              </a:spcAft>
              <a:buFont typeface="Arial" panose="020B0604020202020204" pitchFamily="34" charset="0"/>
              <a:buChar char="•"/>
            </a:pPr>
            <a:endParaRPr lang="en-US" sz="2400" dirty="0"/>
          </a:p>
          <a:p>
            <a:pPr indent="-228600" defTabSz="9144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28901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4006" y="386930"/>
            <a:ext cx="10659979" cy="118895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600" dirty="0">
                <a:latin typeface="+mj-lt"/>
                <a:ea typeface="+mj-ea"/>
                <a:cs typeface="+mj-cs"/>
              </a:rPr>
              <a:t>Flow Down to Subcontractors</a:t>
            </a:r>
          </a:p>
        </p:txBody>
      </p:sp>
      <p:grpSp>
        <p:nvGrpSpPr>
          <p:cNvPr id="33" name="Group 2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4" name="Rectangle 2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2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6422" y="2389694"/>
            <a:ext cx="10432003" cy="4147845"/>
          </a:xfrm>
          <a:prstGeom prst="rect">
            <a:avLst/>
          </a:prstGeom>
        </p:spPr>
        <p:txBody>
          <a:bodyPr vert="horz" lIns="91440" tIns="45720" rIns="91440" bIns="45720" rtlCol="0" anchor="ctr">
            <a:normAutofit fontScale="92500" lnSpcReduction="20000"/>
          </a:bodyPr>
          <a:lstStyle/>
          <a:p>
            <a:pPr marL="57150" defTabSz="914400">
              <a:lnSpc>
                <a:spcPct val="90000"/>
              </a:lnSpc>
              <a:spcAft>
                <a:spcPts val="600"/>
              </a:spcAft>
            </a:pPr>
            <a:endParaRPr lang="en-US" sz="2400" dirty="0"/>
          </a:p>
          <a:p>
            <a:pPr marL="285750" indent="-228600" defTabSz="914400">
              <a:lnSpc>
                <a:spcPct val="90000"/>
              </a:lnSpc>
              <a:spcAft>
                <a:spcPts val="600"/>
              </a:spcAft>
              <a:buFont typeface="Arial" panose="020B0604020202020204" pitchFamily="34" charset="0"/>
              <a:buChar char="•"/>
            </a:pPr>
            <a:r>
              <a:rPr lang="en-US" sz="2400" dirty="0"/>
              <a:t>Federal agencies are putting more emphasis on cybersecurity in evaluation and award decisions</a:t>
            </a:r>
          </a:p>
          <a:p>
            <a:pPr marL="285750" indent="-228600" defTabSz="914400">
              <a:lnSpc>
                <a:spcPct val="90000"/>
              </a:lnSpc>
              <a:spcAft>
                <a:spcPts val="600"/>
              </a:spcAft>
              <a:buFont typeface="Arial" panose="020B0604020202020204" pitchFamily="34" charset="0"/>
              <a:buChar char="•"/>
            </a:pPr>
            <a:r>
              <a:rPr lang="en-US" sz="2400" dirty="0" err="1"/>
              <a:t>DFARS</a:t>
            </a:r>
            <a:r>
              <a:rPr lang="en-US" sz="2400" dirty="0"/>
              <a:t> 252.204-7012 must be flowed down to subcontractors, </a:t>
            </a:r>
            <a:r>
              <a:rPr lang="en-US" sz="2400" b="1" dirty="0"/>
              <a:t>but only </a:t>
            </a:r>
            <a:r>
              <a:rPr lang="en-US" sz="2400" dirty="0"/>
              <a:t>when subcontract performance is for “operationally critical support” or controlled unclassified information (“CUI”) is necessary for performance of the subcontract</a:t>
            </a:r>
          </a:p>
          <a:p>
            <a:pPr marL="857250" lvl="1" indent="-342900" defTabSz="914400">
              <a:lnSpc>
                <a:spcPct val="90000"/>
              </a:lnSpc>
              <a:spcAft>
                <a:spcPts val="600"/>
              </a:spcAft>
              <a:buFont typeface="Courier New" panose="02070309020205020404" pitchFamily="49" charset="0"/>
              <a:buChar char="o"/>
            </a:pPr>
            <a:r>
              <a:rPr lang="en-US" sz="2400" dirty="0"/>
              <a:t>Operationally critical support is essential to mobilization, deployment, or sustainment of the Armed Forces in a contingency operation</a:t>
            </a:r>
          </a:p>
          <a:p>
            <a:pPr marL="285750" indent="-228600" defTabSz="914400">
              <a:lnSpc>
                <a:spcPct val="90000"/>
              </a:lnSpc>
              <a:spcAft>
                <a:spcPts val="600"/>
              </a:spcAft>
              <a:buFont typeface="Arial" panose="020B0604020202020204" pitchFamily="34" charset="0"/>
              <a:buChar char="•"/>
            </a:pPr>
            <a:r>
              <a:rPr lang="en-US" sz="2400" dirty="0"/>
              <a:t>Contractor may consult with the CO if uncertain about whether to flow down the clause to subcontractors</a:t>
            </a:r>
          </a:p>
          <a:p>
            <a:pPr marL="285750" indent="-228600" defTabSz="914400">
              <a:lnSpc>
                <a:spcPct val="90000"/>
              </a:lnSpc>
              <a:spcAft>
                <a:spcPts val="600"/>
              </a:spcAft>
              <a:buFont typeface="Arial" panose="020B0604020202020204" pitchFamily="34" charset="0"/>
              <a:buChar char="•"/>
            </a:pPr>
            <a:r>
              <a:rPr lang="en-US" sz="2400" dirty="0" err="1"/>
              <a:t>CMMC</a:t>
            </a:r>
            <a:r>
              <a:rPr lang="en-US" sz="2400" dirty="0"/>
              <a:t> applies to subcontractors, but primes may flow down a different level requirement to subs</a:t>
            </a:r>
          </a:p>
          <a:p>
            <a:pPr marL="857250" lvl="1" indent="-342900" defTabSz="914400">
              <a:lnSpc>
                <a:spcPct val="90000"/>
              </a:lnSpc>
              <a:spcAft>
                <a:spcPts val="600"/>
              </a:spcAft>
              <a:buFont typeface="Courier New" panose="02070309020205020404" pitchFamily="49" charset="0"/>
              <a:buChar char="o"/>
            </a:pPr>
            <a:r>
              <a:rPr lang="en-US" sz="2400" dirty="0"/>
              <a:t>So, the fact that a prime contract requires Level 4 certification does not necessarily mean the subcontract should also require Level 4</a:t>
            </a:r>
          </a:p>
          <a:p>
            <a:pPr marL="285750" indent="-228600" defTabSz="914400">
              <a:lnSpc>
                <a:spcPct val="90000"/>
              </a:lnSpc>
              <a:spcAft>
                <a:spcPts val="600"/>
              </a:spcAft>
              <a:buFont typeface="Arial" panose="020B0604020202020204" pitchFamily="34" charset="0"/>
              <a:buChar char="•"/>
            </a:pPr>
            <a:endParaRPr lang="en-US" sz="2400" dirty="0"/>
          </a:p>
          <a:p>
            <a:pPr marL="285750" indent="-228600" defTabSz="914400">
              <a:lnSpc>
                <a:spcPct val="90000"/>
              </a:lnSpc>
              <a:spcAft>
                <a:spcPts val="600"/>
              </a:spcAft>
              <a:buFont typeface="Arial" panose="020B0604020202020204" pitchFamily="34" charset="0"/>
              <a:buChar char="•"/>
            </a:pPr>
            <a:endParaRPr lang="en-US" sz="2400" dirty="0"/>
          </a:p>
          <a:p>
            <a:pPr indent="-228600" defTabSz="9144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18524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0">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9560" y="856180"/>
            <a:ext cx="5279408" cy="11280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kern="1200">
                <a:solidFill>
                  <a:schemeClr val="tx1"/>
                </a:solidFill>
                <a:latin typeface="+mj-lt"/>
                <a:ea typeface="+mj-ea"/>
                <a:cs typeface="+mj-cs"/>
              </a:rPr>
              <a:t>Welcome</a:t>
            </a:r>
          </a:p>
        </p:txBody>
      </p:sp>
      <p:grpSp>
        <p:nvGrpSpPr>
          <p:cNvPr id="78"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0719" y="2330505"/>
            <a:ext cx="5278066" cy="3979585"/>
          </a:xfrm>
          <a:prstGeom prst="rect">
            <a:avLst/>
          </a:prstGeo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1400" dirty="0"/>
              <a:t>Moderator: </a:t>
            </a:r>
            <a:r>
              <a:rPr lang="en-US" sz="1400" b="1" dirty="0"/>
              <a:t>TONYA M. SAUNDERS, </a:t>
            </a:r>
            <a:r>
              <a:rPr lang="en-US" sz="1400" dirty="0"/>
              <a:t>Principal of Washington Premier Group and Chairperson of the Board of Mid-Tier Advocacy.</a:t>
            </a:r>
          </a:p>
          <a:p>
            <a:pPr indent="-228600" defTabSz="914400">
              <a:lnSpc>
                <a:spcPct val="90000"/>
              </a:lnSpc>
              <a:buFont typeface="Arial" panose="020B0604020202020204" pitchFamily="34" charset="0"/>
              <a:buChar char="•"/>
            </a:pPr>
            <a:endParaRPr lang="en-US" sz="1400" dirty="0"/>
          </a:p>
          <a:p>
            <a:pPr indent="-228600" defTabSz="914400">
              <a:lnSpc>
                <a:spcPct val="90000"/>
              </a:lnSpc>
              <a:buFont typeface="Arial" panose="020B0604020202020204" pitchFamily="34" charset="0"/>
              <a:buChar char="•"/>
            </a:pPr>
            <a:r>
              <a:rPr lang="en-US" sz="1400" dirty="0"/>
              <a:t>Ms. Saunders has over 20 years in government affairs to include federal procurement, founding both </a:t>
            </a:r>
            <a:r>
              <a:rPr lang="en-US" sz="1400" dirty="0">
                <a:hlinkClick r:id="rId3"/>
              </a:rPr>
              <a:t>Washington Premier Group</a:t>
            </a:r>
            <a:r>
              <a:rPr lang="en-US" sz="1400" dirty="0"/>
              <a:t>, a Government Affairs firm and </a:t>
            </a:r>
            <a:r>
              <a:rPr lang="en-US" sz="1400" dirty="0">
                <a:hlinkClick r:id="rId4"/>
              </a:rPr>
              <a:t>Mid-Tier Advocacy</a:t>
            </a:r>
            <a:r>
              <a:rPr lang="en-US" sz="1400" dirty="0"/>
              <a:t>, a 501(c)3 nonprofit and nonpartisan organization.</a:t>
            </a:r>
          </a:p>
          <a:p>
            <a:pPr indent="-228600" defTabSz="914400">
              <a:lnSpc>
                <a:spcPct val="90000"/>
              </a:lnSpc>
              <a:buFont typeface="Arial" panose="020B0604020202020204" pitchFamily="34" charset="0"/>
              <a:buChar char="•"/>
            </a:pPr>
            <a:endParaRPr lang="en-US" sz="1400" dirty="0"/>
          </a:p>
          <a:p>
            <a:pPr indent="-228600" defTabSz="914400">
              <a:lnSpc>
                <a:spcPct val="90000"/>
              </a:lnSpc>
              <a:buFont typeface="Arial" panose="020B0604020202020204" pitchFamily="34" charset="0"/>
              <a:buChar char="•"/>
            </a:pPr>
            <a:r>
              <a:rPr lang="en-US" sz="1400" b="1" dirty="0"/>
              <a:t>About:</a:t>
            </a:r>
          </a:p>
          <a:p>
            <a:pPr indent="-228600" defTabSz="914400">
              <a:lnSpc>
                <a:spcPct val="90000"/>
              </a:lnSpc>
              <a:buFont typeface="Arial" panose="020B0604020202020204" pitchFamily="34" charset="0"/>
              <a:buChar char="•"/>
            </a:pPr>
            <a:r>
              <a:rPr lang="en-US" sz="1400" dirty="0"/>
              <a:t>Mid-Tier Advocacy, Inc. (MTA) was established to work towards the elimination of the competitive disadvantage facing small emerging and mid-tier government support services companies. </a:t>
            </a:r>
          </a:p>
          <a:p>
            <a:pPr indent="-228600" defTabSz="914400">
              <a:lnSpc>
                <a:spcPct val="90000"/>
              </a:lnSpc>
              <a:buFont typeface="Arial" panose="020B0604020202020204" pitchFamily="34" charset="0"/>
              <a:buChar char="•"/>
            </a:pPr>
            <a:endParaRPr lang="en-US" sz="1400" dirty="0"/>
          </a:p>
          <a:p>
            <a:pPr indent="-228600" defTabSz="914400">
              <a:lnSpc>
                <a:spcPct val="90000"/>
              </a:lnSpc>
              <a:buFont typeface="Arial" panose="020B0604020202020204" pitchFamily="34" charset="0"/>
              <a:buChar char="•"/>
            </a:pPr>
            <a:r>
              <a:rPr lang="en-US" sz="1400" dirty="0"/>
              <a:t>MTA works to increase awareness of the challenges facing these businesses; we leverage our </a:t>
            </a:r>
            <a:r>
              <a:rPr lang="en-US" sz="1400" b="1" dirty="0"/>
              <a:t>collective voice </a:t>
            </a:r>
            <a:r>
              <a:rPr lang="en-US" sz="1400" dirty="0"/>
              <a:t>as an organization to promote federal policies that support healthy competition as well as long-term growth and sustainability. </a:t>
            </a:r>
          </a:p>
          <a:p>
            <a:pPr indent="-228600" defTabSz="914400">
              <a:lnSpc>
                <a:spcPct val="90000"/>
              </a:lnSpc>
              <a:spcAft>
                <a:spcPts val="600"/>
              </a:spcAft>
              <a:buFont typeface="Arial" panose="020B0604020202020204" pitchFamily="34" charset="0"/>
              <a:buChar char="•"/>
            </a:pPr>
            <a:endParaRPr lang="en-US" sz="1100" dirty="0"/>
          </a:p>
          <a:p>
            <a:pPr indent="-228600" defTabSz="914400">
              <a:lnSpc>
                <a:spcPct val="90000"/>
              </a:lnSpc>
              <a:spcAft>
                <a:spcPts val="600"/>
              </a:spcAft>
              <a:buFont typeface="Arial" panose="020B0604020202020204" pitchFamily="34" charset="0"/>
              <a:buChar char="•"/>
            </a:pPr>
            <a:endParaRPr lang="en-US" sz="1100" dirty="0"/>
          </a:p>
          <a:p>
            <a:pPr indent="-228600" defTabSz="914400">
              <a:lnSpc>
                <a:spcPct val="90000"/>
              </a:lnSpc>
              <a:spcAft>
                <a:spcPts val="600"/>
              </a:spcAft>
              <a:buFont typeface="Arial" panose="020B0604020202020204" pitchFamily="34" charset="0"/>
              <a:buChar char="•"/>
            </a:pPr>
            <a:r>
              <a:rPr lang="en-US" sz="1100" dirty="0"/>
              <a:t>DISCLAIMER: The following slides are deemed for informational purposes.</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a:extLst>
              <a:ext uri="{FF2B5EF4-FFF2-40B4-BE49-F238E27FC236}">
                <a16:creationId xmlns:a16="http://schemas.microsoft.com/office/drawing/2014/main" id="{08FFF2EE-85F6-7242-99D7-1F13F65D2509}"/>
              </a:ext>
            </a:extLst>
          </p:cNvPr>
          <p:cNvPicPr>
            <a:picLocks noChangeAspect="1"/>
          </p:cNvPicPr>
          <p:nvPr/>
        </p:nvPicPr>
        <p:blipFill rotWithShape="1">
          <a:blip r:embed="rId5"/>
          <a:srcRect t="20089" b="34089"/>
          <a:stretch/>
        </p:blipFill>
        <p:spPr>
          <a:xfrm>
            <a:off x="7083423" y="581892"/>
            <a:ext cx="4397433" cy="2518756"/>
          </a:xfrm>
          <a:prstGeom prst="rect">
            <a:avLst/>
          </a:prstGeom>
        </p:spPr>
      </p:pic>
      <p:sp>
        <p:nvSpPr>
          <p:cNvPr id="83" name="Rectangle 8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E52A7F8-F6B4-0440-9ADF-2119A83923FE}"/>
              </a:ext>
            </a:extLst>
          </p:cNvPr>
          <p:cNvPicPr>
            <a:picLocks noChangeAspect="1"/>
          </p:cNvPicPr>
          <p:nvPr/>
        </p:nvPicPr>
        <p:blipFill rotWithShape="1">
          <a:blip r:embed="rId6"/>
          <a:srcRect t="25287" r="1" b="536"/>
          <a:stretch/>
        </p:blipFill>
        <p:spPr>
          <a:xfrm>
            <a:off x="7083423" y="3707894"/>
            <a:ext cx="4395569" cy="2518756"/>
          </a:xfrm>
          <a:prstGeom prst="rect">
            <a:avLst/>
          </a:prstGeom>
        </p:spPr>
      </p:pic>
    </p:spTree>
    <p:extLst>
      <p:ext uri="{BB962C8B-B14F-4D97-AF65-F5344CB8AC3E}">
        <p14:creationId xmlns:p14="http://schemas.microsoft.com/office/powerpoint/2010/main" val="297678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4006" y="386930"/>
            <a:ext cx="10659979" cy="118895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600" dirty="0">
                <a:latin typeface="+mj-lt"/>
                <a:ea typeface="+mj-ea"/>
                <a:cs typeface="+mj-cs"/>
              </a:rPr>
              <a:t>When Will You Need </a:t>
            </a:r>
            <a:r>
              <a:rPr lang="en-US" sz="4600" dirty="0" err="1">
                <a:latin typeface="+mj-lt"/>
                <a:ea typeface="+mj-ea"/>
                <a:cs typeface="+mj-cs"/>
              </a:rPr>
              <a:t>CMMC</a:t>
            </a:r>
            <a:r>
              <a:rPr lang="en-US" sz="4600" dirty="0">
                <a:latin typeface="+mj-lt"/>
                <a:ea typeface="+mj-ea"/>
                <a:cs typeface="+mj-cs"/>
              </a:rPr>
              <a:t>?</a:t>
            </a:r>
          </a:p>
        </p:txBody>
      </p:sp>
      <p:grpSp>
        <p:nvGrpSpPr>
          <p:cNvPr id="33" name="Group 2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4" name="Rectangle 2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2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6423" y="2240473"/>
            <a:ext cx="10432003" cy="4147845"/>
          </a:xfrm>
          <a:prstGeom prst="rect">
            <a:avLst/>
          </a:prstGeom>
        </p:spPr>
        <p:txBody>
          <a:bodyPr vert="horz" lIns="91440" tIns="45720" rIns="91440" bIns="45720" rtlCol="0" anchor="ctr">
            <a:normAutofit fontScale="92500" lnSpcReduction="20000"/>
          </a:bodyPr>
          <a:lstStyle/>
          <a:p>
            <a:pPr marL="57150" defTabSz="914400">
              <a:lnSpc>
                <a:spcPct val="90000"/>
              </a:lnSpc>
              <a:spcAft>
                <a:spcPts val="600"/>
              </a:spcAft>
            </a:pPr>
            <a:endParaRPr lang="en-US" sz="2400" dirty="0"/>
          </a:p>
          <a:p>
            <a:pPr marL="285750" indent="-228600" defTabSz="914400">
              <a:lnSpc>
                <a:spcPct val="90000"/>
              </a:lnSpc>
              <a:spcAft>
                <a:spcPts val="600"/>
              </a:spcAft>
              <a:buFont typeface="Arial" panose="020B0604020202020204" pitchFamily="34" charset="0"/>
              <a:buChar char="•"/>
            </a:pPr>
            <a:r>
              <a:rPr lang="en-US" sz="2400" dirty="0"/>
              <a:t>Federal agencies are putting more emphasis on cybersecurity in evaluation and award decisions</a:t>
            </a:r>
          </a:p>
          <a:p>
            <a:pPr marL="285750" indent="-228600" defTabSz="914400">
              <a:lnSpc>
                <a:spcPct val="90000"/>
              </a:lnSpc>
              <a:spcAft>
                <a:spcPts val="600"/>
              </a:spcAft>
              <a:buFont typeface="Arial" panose="020B0604020202020204" pitchFamily="34" charset="0"/>
              <a:buChar char="•"/>
            </a:pPr>
            <a:r>
              <a:rPr lang="en-US" sz="2400" dirty="0"/>
              <a:t>DoD is taking a “crawl, walk, run” approach in rolling out </a:t>
            </a:r>
            <a:r>
              <a:rPr lang="en-US" sz="2400" dirty="0" err="1"/>
              <a:t>CMMC</a:t>
            </a:r>
            <a:r>
              <a:rPr lang="en-US" sz="2400" dirty="0"/>
              <a:t> on new contracts</a:t>
            </a:r>
          </a:p>
          <a:p>
            <a:pPr marL="285750" indent="-228600" defTabSz="914400">
              <a:lnSpc>
                <a:spcPct val="90000"/>
              </a:lnSpc>
              <a:spcAft>
                <a:spcPts val="600"/>
              </a:spcAft>
              <a:buFont typeface="Arial" panose="020B0604020202020204" pitchFamily="34" charset="0"/>
              <a:buChar char="•"/>
            </a:pPr>
            <a:r>
              <a:rPr lang="en-US" sz="2400" dirty="0"/>
              <a:t>When the time comes, DoD estimates more than 50% of contractors will only need Level 1</a:t>
            </a:r>
          </a:p>
          <a:p>
            <a:pPr marL="285750" indent="-228600" defTabSz="914400">
              <a:lnSpc>
                <a:spcPct val="90000"/>
              </a:lnSpc>
              <a:spcAft>
                <a:spcPts val="600"/>
              </a:spcAft>
              <a:buFont typeface="Arial" panose="020B0604020202020204" pitchFamily="34" charset="0"/>
              <a:buChar char="•"/>
            </a:pPr>
            <a:r>
              <a:rPr lang="en-US" sz="2400" dirty="0"/>
              <a:t>Latest timeline:</a:t>
            </a:r>
          </a:p>
          <a:p>
            <a:pPr marL="857250" lvl="1" indent="-342900" defTabSz="914400">
              <a:lnSpc>
                <a:spcPct val="90000"/>
              </a:lnSpc>
              <a:spcAft>
                <a:spcPts val="600"/>
              </a:spcAft>
              <a:buFont typeface="Courier New" panose="02070309020205020404" pitchFamily="49" charset="0"/>
              <a:buChar char="o"/>
            </a:pPr>
            <a:r>
              <a:rPr lang="en-US" sz="2400" dirty="0"/>
              <a:t>FY21-FY25:  “Phased Rollout” starts in 2021 with a small number of contracts that require </a:t>
            </a:r>
            <a:r>
              <a:rPr lang="en-US" sz="2400" dirty="0" err="1"/>
              <a:t>CMMC</a:t>
            </a:r>
            <a:r>
              <a:rPr lang="en-US" sz="2400" dirty="0"/>
              <a:t>, increasing each year</a:t>
            </a:r>
          </a:p>
          <a:p>
            <a:pPr marL="857250" lvl="1" indent="-342900" defTabSz="914400">
              <a:lnSpc>
                <a:spcPct val="90000"/>
              </a:lnSpc>
              <a:spcAft>
                <a:spcPts val="600"/>
              </a:spcAft>
              <a:buFont typeface="Courier New" panose="02070309020205020404" pitchFamily="49" charset="0"/>
              <a:buChar char="o"/>
            </a:pPr>
            <a:r>
              <a:rPr lang="en-US" sz="2400" dirty="0"/>
              <a:t>FY26:  </a:t>
            </a:r>
            <a:r>
              <a:rPr lang="en-US" sz="2400" dirty="0" err="1"/>
              <a:t>CMMC</a:t>
            </a:r>
            <a:r>
              <a:rPr lang="en-US" sz="2400" dirty="0"/>
              <a:t> required for all DoD contracts</a:t>
            </a:r>
          </a:p>
          <a:p>
            <a:pPr marL="857250" lvl="1" indent="-342900" defTabSz="914400">
              <a:lnSpc>
                <a:spcPct val="90000"/>
              </a:lnSpc>
              <a:spcAft>
                <a:spcPts val="600"/>
              </a:spcAft>
              <a:buFont typeface="Courier New" panose="02070309020205020404" pitchFamily="49" charset="0"/>
              <a:buChar char="o"/>
            </a:pPr>
            <a:r>
              <a:rPr lang="en-US" sz="2400" dirty="0"/>
              <a:t>Fall/winter 2020:  Third-party certifiers can be certified</a:t>
            </a:r>
          </a:p>
          <a:p>
            <a:pPr marL="857250" lvl="1" indent="-342900" defTabSz="914400">
              <a:lnSpc>
                <a:spcPct val="90000"/>
              </a:lnSpc>
              <a:spcAft>
                <a:spcPts val="600"/>
              </a:spcAft>
              <a:buFont typeface="Courier New" panose="02070309020205020404" pitchFamily="49" charset="0"/>
              <a:buChar char="o"/>
            </a:pPr>
            <a:r>
              <a:rPr lang="en-US" sz="2400" dirty="0"/>
              <a:t>Winter/spring 2021:  Contractors can apply for </a:t>
            </a:r>
            <a:r>
              <a:rPr lang="en-US" sz="2400" dirty="0" err="1"/>
              <a:t>CMMC</a:t>
            </a:r>
            <a:endParaRPr lang="en-US" sz="2400" dirty="0"/>
          </a:p>
          <a:p>
            <a:pPr marL="285750" indent="-228600" defTabSz="914400">
              <a:lnSpc>
                <a:spcPct val="90000"/>
              </a:lnSpc>
              <a:spcAft>
                <a:spcPts val="600"/>
              </a:spcAft>
              <a:buFont typeface="Arial" panose="020B0604020202020204" pitchFamily="34" charset="0"/>
              <a:buChar char="•"/>
            </a:pPr>
            <a:r>
              <a:rPr lang="en-US" sz="2400" dirty="0"/>
              <a:t>DoD is currently recommending that firms should plan to apply for </a:t>
            </a:r>
            <a:r>
              <a:rPr lang="en-US" sz="2400" dirty="0" err="1"/>
              <a:t>CMMC</a:t>
            </a:r>
            <a:r>
              <a:rPr lang="en-US" sz="2400" dirty="0"/>
              <a:t> at least 6 months before you need it</a:t>
            </a:r>
          </a:p>
          <a:p>
            <a:pPr indent="-228600" defTabSz="9144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166374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b="-267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p:nvSpPr>
        <p:spPr>
          <a:xfrm>
            <a:off x="0" y="-32226"/>
            <a:ext cx="12192000" cy="685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endParaRPr lang="en-US" sz="1400" dirty="0">
              <a:solidFill>
                <a:schemeClr val="bg1"/>
              </a:solidFill>
              <a:latin typeface="Roboto" panose="02000000000000000000" pitchFamily="2" charset="0"/>
              <a:ea typeface="Roboto" panose="02000000000000000000" pitchFamily="2" charset="0"/>
            </a:endParaRPr>
          </a:p>
        </p:txBody>
      </p:sp>
      <p:sp>
        <p:nvSpPr>
          <p:cNvPr id="5" name="TextBox 4"/>
          <p:cNvSpPr txBox="1"/>
          <p:nvPr/>
        </p:nvSpPr>
        <p:spPr>
          <a:xfrm>
            <a:off x="58731" y="1816421"/>
            <a:ext cx="5918075" cy="584775"/>
          </a:xfrm>
          <a:prstGeom prst="rect">
            <a:avLst/>
          </a:prstGeom>
          <a:noFill/>
        </p:spPr>
        <p:txBody>
          <a:bodyPr wrap="square" rtlCol="0">
            <a:spAutoFit/>
          </a:bodyPr>
          <a:lstStyle/>
          <a:p>
            <a:r>
              <a:rPr lang="en-US" sz="3200" dirty="0">
                <a:solidFill>
                  <a:schemeClr val="accent2">
                    <a:lumMod val="50000"/>
                  </a:schemeClr>
                </a:solidFill>
                <a:latin typeface="Lato Black" panose="020F0A02020204030203" pitchFamily="34" charset="0"/>
              </a:rPr>
              <a:t>Certified Subject Matter Expert </a:t>
            </a:r>
          </a:p>
        </p:txBody>
      </p:sp>
      <p:sp>
        <p:nvSpPr>
          <p:cNvPr id="6" name="TextBox 5"/>
          <p:cNvSpPr txBox="1"/>
          <p:nvPr/>
        </p:nvSpPr>
        <p:spPr>
          <a:xfrm>
            <a:off x="177925" y="2352020"/>
            <a:ext cx="11272344" cy="5078313"/>
          </a:xfrm>
          <a:prstGeom prst="rect">
            <a:avLst/>
          </a:prstGeom>
          <a:noFill/>
        </p:spPr>
        <p:txBody>
          <a:bodyPr wrap="square" rtlCol="0">
            <a:spAutoFit/>
          </a:bodyPr>
          <a:lstStyle/>
          <a:p>
            <a:r>
              <a:rPr lang="en-US" sz="2800" b="1" dirty="0"/>
              <a:t>Armando Seay </a:t>
            </a:r>
          </a:p>
          <a:p>
            <a:r>
              <a:rPr lang="en-US" sz="2000" b="1" dirty="0"/>
              <a:t>Member Board of Directors Maryland Innovation &amp; Security Institute </a:t>
            </a:r>
          </a:p>
          <a:p>
            <a:endParaRPr lang="en-US" sz="2000" b="1" dirty="0"/>
          </a:p>
          <a:p>
            <a:r>
              <a:rPr lang="en-US" sz="2000" dirty="0"/>
              <a:t>Armando is an experienced CISO/FSO and DoD-cleared executive with years of IT, Program Management and business strategy experience. He is currently leading the charge in the development of a cyber security services and solutions vertical market. His previous experience includes, Program Manager IoT/SCADA/ICS Cyber Vulnerability and Compliance for DoD manufacturer industrial base, Google &amp; AWS Elasticsearch analytic and visualization for consumer use of digital media over wireless carrier networks, Unity 3D cyber interactive threat visualization, CA Clarity implementations for DoD &amp; Intel, Data center configuration management, and cyber threat SOC operations center.</a:t>
            </a:r>
          </a:p>
          <a:p>
            <a:endParaRPr lang="en-US" sz="2000" dirty="0"/>
          </a:p>
          <a:p>
            <a:r>
              <a:rPr lang="en-US" sz="2000" b="1" dirty="0">
                <a:solidFill>
                  <a:schemeClr val="accent2">
                    <a:lumMod val="50000"/>
                  </a:schemeClr>
                </a:solidFill>
              </a:rPr>
              <a:t>For more details visit: </a:t>
            </a:r>
            <a:r>
              <a:rPr lang="en-US" sz="2000" b="1" dirty="0">
                <a:solidFill>
                  <a:schemeClr val="accent1">
                    <a:lumMod val="75000"/>
                  </a:schemeClr>
                </a:solidFill>
                <a:hlinkClick r:id="rId3">
                  <a:extLst>
                    <a:ext uri="{A12FA001-AC4F-418D-AE19-62706E023703}">
                      <ahyp:hlinkClr xmlns:ahyp="http://schemas.microsoft.com/office/drawing/2018/hyperlinkcolor" val="tx"/>
                    </a:ext>
                  </a:extLst>
                </a:hlinkClick>
              </a:rPr>
              <a:t>https://misi.tech</a:t>
            </a:r>
            <a:endParaRPr lang="en-US" sz="2000" b="1" dirty="0">
              <a:solidFill>
                <a:schemeClr val="accent1">
                  <a:lumMod val="75000"/>
                </a:schemeClr>
              </a:solidFill>
            </a:endParaRPr>
          </a:p>
          <a:p>
            <a:r>
              <a:rPr lang="en-US" sz="2000" b="1" dirty="0">
                <a:solidFill>
                  <a:schemeClr val="accent2">
                    <a:lumMod val="50000"/>
                  </a:schemeClr>
                </a:solidFill>
              </a:rPr>
              <a:t>Contact: </a:t>
            </a:r>
            <a:r>
              <a:rPr lang="en-US" sz="2000" b="1" dirty="0" err="1">
                <a:solidFill>
                  <a:schemeClr val="accent1">
                    <a:lumMod val="75000"/>
                  </a:schemeClr>
                </a:solidFill>
              </a:rPr>
              <a:t>aseay@misi.tech</a:t>
            </a:r>
            <a:r>
              <a:rPr lang="en-US" sz="2000" b="1" dirty="0">
                <a:solidFill>
                  <a:schemeClr val="accent1">
                    <a:lumMod val="75000"/>
                  </a:schemeClr>
                </a:solidFill>
              </a:rPr>
              <a:t> </a:t>
            </a:r>
          </a:p>
          <a:p>
            <a:endParaRPr lang="en-US" sz="2800" dirty="0"/>
          </a:p>
          <a:p>
            <a:endParaRPr lang="en-US" sz="2800" dirty="0"/>
          </a:p>
        </p:txBody>
      </p:sp>
      <p:pic>
        <p:nvPicPr>
          <p:cNvPr id="11" name="Picture 10">
            <a:extLst>
              <a:ext uri="{FF2B5EF4-FFF2-40B4-BE49-F238E27FC236}">
                <a16:creationId xmlns:a16="http://schemas.microsoft.com/office/drawing/2014/main" id="{1745DC24-5276-D047-A1E0-6370FF918B71}"/>
              </a:ext>
            </a:extLst>
          </p:cNvPr>
          <p:cNvPicPr>
            <a:picLocks noChangeAspect="1"/>
          </p:cNvPicPr>
          <p:nvPr/>
        </p:nvPicPr>
        <p:blipFill>
          <a:blip r:embed="rId4"/>
          <a:stretch>
            <a:fillRect/>
          </a:stretch>
        </p:blipFill>
        <p:spPr>
          <a:xfrm>
            <a:off x="177925" y="32226"/>
            <a:ext cx="2989021" cy="1751969"/>
          </a:xfrm>
          <a:prstGeom prst="rect">
            <a:avLst/>
          </a:prstGeom>
        </p:spPr>
      </p:pic>
    </p:spTree>
    <p:extLst>
      <p:ext uri="{BB962C8B-B14F-4D97-AF65-F5344CB8AC3E}">
        <p14:creationId xmlns:p14="http://schemas.microsoft.com/office/powerpoint/2010/main" val="420285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9178724" y="2023110"/>
            <a:ext cx="2685327" cy="28460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dirty="0">
                <a:latin typeface="+mj-lt"/>
                <a:ea typeface="+mj-ea"/>
                <a:cs typeface="+mj-cs"/>
              </a:rPr>
              <a:t>NIST Special Publication </a:t>
            </a:r>
            <a:r>
              <a:rPr lang="en-US" sz="3700" dirty="0">
                <a:latin typeface="+mj-lt"/>
                <a:ea typeface="+mj-ea"/>
                <a:cs typeface="+mj-cs"/>
                <a:hlinkClick r:id="rId3"/>
              </a:rPr>
              <a:t>800-171A</a:t>
            </a:r>
            <a:endParaRPr lang="en-US" sz="3700" dirty="0">
              <a:latin typeface="+mj-lt"/>
              <a:ea typeface="+mj-ea"/>
              <a:cs typeface="+mj-cs"/>
            </a:endParaRPr>
          </a:p>
        </p:txBody>
      </p:sp>
      <p:sp>
        <p:nvSpPr>
          <p:cNvPr id="10" name="TextBox 9"/>
          <p:cNvSpPr txBox="1"/>
          <p:nvPr/>
        </p:nvSpPr>
        <p:spPr>
          <a:xfrm>
            <a:off x="9267908" y="5086350"/>
            <a:ext cx="2446465" cy="1178298"/>
          </a:xfrm>
          <a:prstGeom prst="rect">
            <a:avLst/>
          </a:prstGeom>
        </p:spPr>
        <p:txBody>
          <a:bodyPr vert="horz" lIns="91440" tIns="45720" rIns="91440" bIns="45720" rtlCol="0">
            <a:normAutofit/>
          </a:bodyPr>
          <a:lstStyle/>
          <a:p>
            <a:pPr defTabSz="914400">
              <a:lnSpc>
                <a:spcPct val="90000"/>
              </a:lnSpc>
              <a:spcBef>
                <a:spcPts val="1000"/>
              </a:spcBef>
            </a:pPr>
            <a:endParaRPr lang="en-US" sz="1200" dirty="0"/>
          </a:p>
        </p:txBody>
      </p:sp>
      <p:sp>
        <p:nvSpPr>
          <p:cNvPr id="9" name="Content Placeholder 2">
            <a:extLst>
              <a:ext uri="{FF2B5EF4-FFF2-40B4-BE49-F238E27FC236}">
                <a16:creationId xmlns:a16="http://schemas.microsoft.com/office/drawing/2014/main" id="{FFF49934-9696-4D3F-B378-9B0FFEC182EF}"/>
              </a:ext>
            </a:extLst>
          </p:cNvPr>
          <p:cNvSpPr>
            <a:spLocks noGrp="1"/>
          </p:cNvSpPr>
          <p:nvPr>
            <p:ph idx="1"/>
          </p:nvPr>
        </p:nvSpPr>
        <p:spPr>
          <a:xfrm>
            <a:off x="3264378" y="5141935"/>
            <a:ext cx="6795893" cy="1914084"/>
          </a:xfrm>
        </p:spPr>
        <p:txBody>
          <a:bodyPr>
            <a:normAutofit/>
          </a:bodyPr>
          <a:lstStyle/>
          <a:p>
            <a:pPr marL="457200" lvl="1" indent="0">
              <a:buNone/>
            </a:pPr>
            <a:endParaRPr lang="en-US" sz="3500" dirty="0"/>
          </a:p>
          <a:p>
            <a:endParaRPr lang="en-US" dirty="0"/>
          </a:p>
          <a:p>
            <a:endParaRPr lang="en-US" dirty="0"/>
          </a:p>
          <a:p>
            <a:endParaRPr lang="en-US" dirty="0"/>
          </a:p>
        </p:txBody>
      </p:sp>
      <p:pic>
        <p:nvPicPr>
          <p:cNvPr id="1025" name="Picture 1" descr="page1image3800016">
            <a:extLst>
              <a:ext uri="{FF2B5EF4-FFF2-40B4-BE49-F238E27FC236}">
                <a16:creationId xmlns:a16="http://schemas.microsoft.com/office/drawing/2014/main" id="{114C89AB-D021-D147-9E61-59B166C45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9580" y="1836636"/>
            <a:ext cx="952500" cy="8228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910416">
            <a:extLst>
              <a:ext uri="{FF2B5EF4-FFF2-40B4-BE49-F238E27FC236}">
                <a16:creationId xmlns:a16="http://schemas.microsoft.com/office/drawing/2014/main" id="{6FF7A567-61BE-DE42-9F2B-71F022D70E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9579" y="2392409"/>
            <a:ext cx="8764869" cy="48136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image3798352">
            <a:extLst>
              <a:ext uri="{FF2B5EF4-FFF2-40B4-BE49-F238E27FC236}">
                <a16:creationId xmlns:a16="http://schemas.microsoft.com/office/drawing/2014/main" id="{6EC3B064-8FC3-644E-A1C5-6E87EFC367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0833" y="2824720"/>
            <a:ext cx="5245100" cy="38954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1image3798144">
            <a:extLst>
              <a:ext uri="{FF2B5EF4-FFF2-40B4-BE49-F238E27FC236}">
                <a16:creationId xmlns:a16="http://schemas.microsoft.com/office/drawing/2014/main" id="{62985BF7-42A9-F84D-BCBC-BE977C4208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9580" y="1234842"/>
            <a:ext cx="101600" cy="1292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image3797936">
            <a:extLst>
              <a:ext uri="{FF2B5EF4-FFF2-40B4-BE49-F238E27FC236}">
                <a16:creationId xmlns:a16="http://schemas.microsoft.com/office/drawing/2014/main" id="{4A88B066-0F51-754D-A280-CF0E856708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9580" y="1223042"/>
            <a:ext cx="76200" cy="115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image3797728">
            <a:extLst>
              <a:ext uri="{FF2B5EF4-FFF2-40B4-BE49-F238E27FC236}">
                <a16:creationId xmlns:a16="http://schemas.microsoft.com/office/drawing/2014/main" id="{D346DBDB-D5EA-7E48-99A3-69EF18A5FA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9580" y="1217142"/>
            <a:ext cx="63500" cy="1088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1image3797520">
            <a:extLst>
              <a:ext uri="{FF2B5EF4-FFF2-40B4-BE49-F238E27FC236}">
                <a16:creationId xmlns:a16="http://schemas.microsoft.com/office/drawing/2014/main" id="{E89CB8E1-A0D1-024E-BA9A-01930170EF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7247" y="3189773"/>
            <a:ext cx="2438400" cy="35224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1image3797312">
            <a:extLst>
              <a:ext uri="{FF2B5EF4-FFF2-40B4-BE49-F238E27FC236}">
                <a16:creationId xmlns:a16="http://schemas.microsoft.com/office/drawing/2014/main" id="{94B47E1A-3082-0843-9E48-2668790596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9580" y="1217142"/>
            <a:ext cx="50800" cy="1088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1image3797104">
            <a:extLst>
              <a:ext uri="{FF2B5EF4-FFF2-40B4-BE49-F238E27FC236}">
                <a16:creationId xmlns:a16="http://schemas.microsoft.com/office/drawing/2014/main" id="{B0259682-78FE-D74A-BFBD-D599B8B949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69580" y="1234842"/>
            <a:ext cx="114300" cy="129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1image3796896">
            <a:extLst>
              <a:ext uri="{FF2B5EF4-FFF2-40B4-BE49-F238E27FC236}">
                <a16:creationId xmlns:a16="http://schemas.microsoft.com/office/drawing/2014/main" id="{115CA5A7-5493-C149-8900-2BEF9A6E11A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69580" y="1127824"/>
            <a:ext cx="508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image3796688">
            <a:extLst>
              <a:ext uri="{FF2B5EF4-FFF2-40B4-BE49-F238E27FC236}">
                <a16:creationId xmlns:a16="http://schemas.microsoft.com/office/drawing/2014/main" id="{B5CA2B5B-2728-2847-B406-88AF155243A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69580" y="1127824"/>
            <a:ext cx="508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ge1image3796480">
            <a:extLst>
              <a:ext uri="{FF2B5EF4-FFF2-40B4-BE49-F238E27FC236}">
                <a16:creationId xmlns:a16="http://schemas.microsoft.com/office/drawing/2014/main" id="{74EDA1DF-3A7F-2C48-98FA-9C26B3B7A20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69580" y="1140524"/>
            <a:ext cx="508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age1image3796272">
            <a:extLst>
              <a:ext uri="{FF2B5EF4-FFF2-40B4-BE49-F238E27FC236}">
                <a16:creationId xmlns:a16="http://schemas.microsoft.com/office/drawing/2014/main" id="{84B15794-1E4E-D042-A9AD-FF22FFEF41C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69580" y="1228942"/>
            <a:ext cx="114300" cy="1224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ge1image3795856">
            <a:extLst>
              <a:ext uri="{FF2B5EF4-FFF2-40B4-BE49-F238E27FC236}">
                <a16:creationId xmlns:a16="http://schemas.microsoft.com/office/drawing/2014/main" id="{FC43B78B-C8B2-584C-A960-F5DE49E06BD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age1image7108912">
            <a:extLst>
              <a:ext uri="{FF2B5EF4-FFF2-40B4-BE49-F238E27FC236}">
                <a16:creationId xmlns:a16="http://schemas.microsoft.com/office/drawing/2014/main" id="{5345DDCE-95F2-F445-8085-6CEB6C078A2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69580" y="3270320"/>
            <a:ext cx="4419600" cy="24752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age1image3795232">
            <a:extLst>
              <a:ext uri="{FF2B5EF4-FFF2-40B4-BE49-F238E27FC236}">
                <a16:creationId xmlns:a16="http://schemas.microsoft.com/office/drawing/2014/main" id="{DAC21D34-2930-574B-9619-769E0E5CC7F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69580" y="1223042"/>
            <a:ext cx="127000" cy="11560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page1image3795024">
            <a:extLst>
              <a:ext uri="{FF2B5EF4-FFF2-40B4-BE49-F238E27FC236}">
                <a16:creationId xmlns:a16="http://schemas.microsoft.com/office/drawing/2014/main" id="{8BD4F9C6-7E25-A74D-834E-BDA9919AF75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age1image3794816">
            <a:extLst>
              <a:ext uri="{FF2B5EF4-FFF2-40B4-BE49-F238E27FC236}">
                <a16:creationId xmlns:a16="http://schemas.microsoft.com/office/drawing/2014/main" id="{DBC45C8F-F8E0-7844-8A39-277B9629978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age1image3794608">
            <a:extLst>
              <a:ext uri="{FF2B5EF4-FFF2-40B4-BE49-F238E27FC236}">
                <a16:creationId xmlns:a16="http://schemas.microsoft.com/office/drawing/2014/main" id="{6F8F32FA-5698-1D44-876E-68180ADC339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69580" y="1217142"/>
            <a:ext cx="139700" cy="1088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age1image3794400">
            <a:extLst>
              <a:ext uri="{FF2B5EF4-FFF2-40B4-BE49-F238E27FC236}">
                <a16:creationId xmlns:a16="http://schemas.microsoft.com/office/drawing/2014/main" id="{ED554B84-8001-CA46-B275-BF5F3F0D865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69580" y="2774726"/>
            <a:ext cx="2171700" cy="1904017"/>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page1image3794192">
            <a:extLst>
              <a:ext uri="{FF2B5EF4-FFF2-40B4-BE49-F238E27FC236}">
                <a16:creationId xmlns:a16="http://schemas.microsoft.com/office/drawing/2014/main" id="{EDDD8246-1CF2-EB4A-9004-6DDD7BA4025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ge1image3793984">
            <a:extLst>
              <a:ext uri="{FF2B5EF4-FFF2-40B4-BE49-F238E27FC236}">
                <a16:creationId xmlns:a16="http://schemas.microsoft.com/office/drawing/2014/main" id="{7322992B-FE8B-E34B-88DB-4F823319559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69580" y="1211242"/>
            <a:ext cx="139700" cy="102001"/>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page1image3793776">
            <a:extLst>
              <a:ext uri="{FF2B5EF4-FFF2-40B4-BE49-F238E27FC236}">
                <a16:creationId xmlns:a16="http://schemas.microsoft.com/office/drawing/2014/main" id="{386D7BAA-817E-B348-B1B5-4B7BBA4E20B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age1image2905312">
            <a:extLst>
              <a:ext uri="{FF2B5EF4-FFF2-40B4-BE49-F238E27FC236}">
                <a16:creationId xmlns:a16="http://schemas.microsoft.com/office/drawing/2014/main" id="{45E84E10-4B10-E642-A1FD-8A347D357FC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69580" y="1246642"/>
            <a:ext cx="279400" cy="142801"/>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page1image3793152">
            <a:extLst>
              <a:ext uri="{FF2B5EF4-FFF2-40B4-BE49-F238E27FC236}">
                <a16:creationId xmlns:a16="http://schemas.microsoft.com/office/drawing/2014/main" id="{598B49D6-CC67-4043-9709-3D96E0015CE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age1image3792944">
            <a:extLst>
              <a:ext uri="{FF2B5EF4-FFF2-40B4-BE49-F238E27FC236}">
                <a16:creationId xmlns:a16="http://schemas.microsoft.com/office/drawing/2014/main" id="{1E1B3926-371F-684E-B30B-424C746DA8D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page1image3792736">
            <a:extLst>
              <a:ext uri="{FF2B5EF4-FFF2-40B4-BE49-F238E27FC236}">
                <a16:creationId xmlns:a16="http://schemas.microsoft.com/office/drawing/2014/main" id="{39D32486-D1A9-EA4C-AFD0-381F4BBF7B2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69580" y="1193542"/>
            <a:ext cx="152400" cy="8160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age1image3792528">
            <a:extLst>
              <a:ext uri="{FF2B5EF4-FFF2-40B4-BE49-F238E27FC236}">
                <a16:creationId xmlns:a16="http://schemas.microsoft.com/office/drawing/2014/main" id="{6CB9C0A1-8CC8-BB4D-8FDC-979C9EADAA0D}"/>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page1image3792320">
            <a:extLst>
              <a:ext uri="{FF2B5EF4-FFF2-40B4-BE49-F238E27FC236}">
                <a16:creationId xmlns:a16="http://schemas.microsoft.com/office/drawing/2014/main" id="{6A323A31-5D95-F643-B8A5-8A444D3FBF92}"/>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569580" y="1187642"/>
            <a:ext cx="139700" cy="7480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page1image3792112">
            <a:extLst>
              <a:ext uri="{FF2B5EF4-FFF2-40B4-BE49-F238E27FC236}">
                <a16:creationId xmlns:a16="http://schemas.microsoft.com/office/drawing/2014/main" id="{61D1F475-21D2-2745-9BED-9E310C9BDD1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569580" y="2792426"/>
            <a:ext cx="1409700" cy="1924418"/>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page1image3791904">
            <a:extLst>
              <a:ext uri="{FF2B5EF4-FFF2-40B4-BE49-F238E27FC236}">
                <a16:creationId xmlns:a16="http://schemas.microsoft.com/office/drawing/2014/main" id="{59E2A0D8-AB7B-C344-A1C6-A4567702658C}"/>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569580" y="11532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age1image3791696">
            <a:extLst>
              <a:ext uri="{FF2B5EF4-FFF2-40B4-BE49-F238E27FC236}">
                <a16:creationId xmlns:a16="http://schemas.microsoft.com/office/drawing/2014/main" id="{94AD301A-CCDF-A141-8229-3B22D4308E6B}"/>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153780" y="3097726"/>
            <a:ext cx="3263900" cy="1685322"/>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page1image3791488">
            <a:extLst>
              <a:ext uri="{FF2B5EF4-FFF2-40B4-BE49-F238E27FC236}">
                <a16:creationId xmlns:a16="http://schemas.microsoft.com/office/drawing/2014/main" id="{591153BE-9725-1542-9252-EC1C80A8C49B}"/>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569580" y="1718638"/>
            <a:ext cx="393700" cy="68680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page1image3791280">
            <a:extLst>
              <a:ext uri="{FF2B5EF4-FFF2-40B4-BE49-F238E27FC236}">
                <a16:creationId xmlns:a16="http://schemas.microsoft.com/office/drawing/2014/main" id="{76EE3325-F395-FA49-9428-07CC8C30A35B}"/>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569580" y="1181742"/>
            <a:ext cx="139700" cy="68001"/>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page1image3791072">
            <a:extLst>
              <a:ext uri="{FF2B5EF4-FFF2-40B4-BE49-F238E27FC236}">
                <a16:creationId xmlns:a16="http://schemas.microsoft.com/office/drawing/2014/main" id="{E1375EFD-9227-FA4E-B320-E6E6978E40FD}"/>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569580" y="11532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page1image3790864">
            <a:extLst>
              <a:ext uri="{FF2B5EF4-FFF2-40B4-BE49-F238E27FC236}">
                <a16:creationId xmlns:a16="http://schemas.microsoft.com/office/drawing/2014/main" id="{3C80C378-4D83-9743-9D60-841CFACFFC7E}"/>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569580" y="1175842"/>
            <a:ext cx="139700" cy="61201"/>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page1image3790656">
            <a:extLst>
              <a:ext uri="{FF2B5EF4-FFF2-40B4-BE49-F238E27FC236}">
                <a16:creationId xmlns:a16="http://schemas.microsoft.com/office/drawing/2014/main" id="{DB0614BE-3349-B749-87C0-72E601C7A64A}"/>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569580" y="11532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page1image3790448">
            <a:extLst>
              <a:ext uri="{FF2B5EF4-FFF2-40B4-BE49-F238E27FC236}">
                <a16:creationId xmlns:a16="http://schemas.microsoft.com/office/drawing/2014/main" id="{B9BDBD92-86BA-9B4A-A38A-22F4F71552EF}"/>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569580" y="1169944"/>
            <a:ext cx="139700" cy="5440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page1image3790240">
            <a:extLst>
              <a:ext uri="{FF2B5EF4-FFF2-40B4-BE49-F238E27FC236}">
                <a16:creationId xmlns:a16="http://schemas.microsoft.com/office/drawing/2014/main" id="{31813B7F-F6FE-3545-9A7F-DF0866B17A05}"/>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69580" y="11532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age1image7106560">
            <a:extLst>
              <a:ext uri="{FF2B5EF4-FFF2-40B4-BE49-F238E27FC236}">
                <a16:creationId xmlns:a16="http://schemas.microsoft.com/office/drawing/2014/main" id="{6E387A06-3AF1-724A-A5F0-6CAC2DCF85E4}"/>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356096" y="2145228"/>
            <a:ext cx="2373694" cy="1225412"/>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page1image1652944">
            <a:extLst>
              <a:ext uri="{FF2B5EF4-FFF2-40B4-BE49-F238E27FC236}">
                <a16:creationId xmlns:a16="http://schemas.microsoft.com/office/drawing/2014/main" id="{252685D4-A657-DB4C-9EF8-E32340287C57}"/>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569580" y="1169944"/>
            <a:ext cx="127000" cy="544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page1image3780048">
            <a:extLst>
              <a:ext uri="{FF2B5EF4-FFF2-40B4-BE49-F238E27FC236}">
                <a16:creationId xmlns:a16="http://schemas.microsoft.com/office/drawing/2014/main" id="{4947EBAF-6CCB-9F49-80FC-E9B398F6BDD4}"/>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569580" y="11532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page1image3770064">
            <a:extLst>
              <a:ext uri="{FF2B5EF4-FFF2-40B4-BE49-F238E27FC236}">
                <a16:creationId xmlns:a16="http://schemas.microsoft.com/office/drawing/2014/main" id="{76AC2496-85D2-464B-AE42-704A1AE58ED1}"/>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569580" y="1211242"/>
            <a:ext cx="190500" cy="102001"/>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age1image3741984">
            <a:extLst>
              <a:ext uri="{FF2B5EF4-FFF2-40B4-BE49-F238E27FC236}">
                <a16:creationId xmlns:a16="http://schemas.microsoft.com/office/drawing/2014/main" id="{A3068CCD-72AE-284B-AA25-1AA8F2940C14}"/>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569580" y="1164044"/>
            <a:ext cx="127000" cy="47600"/>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page1image3702880">
            <a:extLst>
              <a:ext uri="{FF2B5EF4-FFF2-40B4-BE49-F238E27FC236}">
                <a16:creationId xmlns:a16="http://schemas.microsoft.com/office/drawing/2014/main" id="{EB97F28A-A17B-9F4B-AC2C-E2DC9789957C}"/>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569580" y="11405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page1image3727424">
            <a:extLst>
              <a:ext uri="{FF2B5EF4-FFF2-40B4-BE49-F238E27FC236}">
                <a16:creationId xmlns:a16="http://schemas.microsoft.com/office/drawing/2014/main" id="{4214CDF0-F35D-484D-B0DF-180954133C19}"/>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569580" y="1153224"/>
            <a:ext cx="127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page1image3746976">
            <a:extLst>
              <a:ext uri="{FF2B5EF4-FFF2-40B4-BE49-F238E27FC236}">
                <a16:creationId xmlns:a16="http://schemas.microsoft.com/office/drawing/2014/main" id="{38AA67E2-B935-C248-97CD-965BF1270E25}"/>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569580" y="11405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page1image3743024">
            <a:extLst>
              <a:ext uri="{FF2B5EF4-FFF2-40B4-BE49-F238E27FC236}">
                <a16:creationId xmlns:a16="http://schemas.microsoft.com/office/drawing/2014/main" id="{4F2CBCDE-EF62-0A4E-8C96-103E746A8E8B}"/>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569580" y="1153224"/>
            <a:ext cx="1143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page1image3781920">
            <a:extLst>
              <a:ext uri="{FF2B5EF4-FFF2-40B4-BE49-F238E27FC236}">
                <a16:creationId xmlns:a16="http://schemas.microsoft.com/office/drawing/2014/main" id="{53F3CA95-276E-F648-A3D3-7C15E8116AF6}"/>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569580" y="1140524"/>
            <a:ext cx="889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page1image3751968">
            <a:extLst>
              <a:ext uri="{FF2B5EF4-FFF2-40B4-BE49-F238E27FC236}">
                <a16:creationId xmlns:a16="http://schemas.microsoft.com/office/drawing/2014/main" id="{A58AD9B6-4B7C-744E-B368-11D8549D5980}"/>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766430" y="2352439"/>
            <a:ext cx="2171700" cy="1570248"/>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page1image3781088">
            <a:extLst>
              <a:ext uri="{FF2B5EF4-FFF2-40B4-BE49-F238E27FC236}">
                <a16:creationId xmlns:a16="http://schemas.microsoft.com/office/drawing/2014/main" id="{2BC440C9-344F-A741-B20C-9004AB0251AA}"/>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569580" y="1140524"/>
            <a:ext cx="1143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page1image3699968">
            <a:extLst>
              <a:ext uri="{FF2B5EF4-FFF2-40B4-BE49-F238E27FC236}">
                <a16:creationId xmlns:a16="http://schemas.microsoft.com/office/drawing/2014/main" id="{8F7A1E3D-27CA-7849-9235-28A2FAC29E08}"/>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569580" y="1140524"/>
            <a:ext cx="889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page1image7103760">
            <a:extLst>
              <a:ext uri="{FF2B5EF4-FFF2-40B4-BE49-F238E27FC236}">
                <a16:creationId xmlns:a16="http://schemas.microsoft.com/office/drawing/2014/main" id="{D6B21094-28A3-634D-BA35-0D6C034497E9}"/>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569580" y="1217142"/>
            <a:ext cx="203200" cy="108801"/>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page1image1651696">
            <a:extLst>
              <a:ext uri="{FF2B5EF4-FFF2-40B4-BE49-F238E27FC236}">
                <a16:creationId xmlns:a16="http://schemas.microsoft.com/office/drawing/2014/main" id="{35FC9F87-311E-BF40-8C2D-0C961FCB2278}"/>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569580" y="1127824"/>
            <a:ext cx="1016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page1image3758208">
            <a:extLst>
              <a:ext uri="{FF2B5EF4-FFF2-40B4-BE49-F238E27FC236}">
                <a16:creationId xmlns:a16="http://schemas.microsoft.com/office/drawing/2014/main" id="{A31CD0A2-23EA-7544-A437-93100EF7510F}"/>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569580" y="1127824"/>
            <a:ext cx="889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page1image1655856">
            <a:extLst>
              <a:ext uri="{FF2B5EF4-FFF2-40B4-BE49-F238E27FC236}">
                <a16:creationId xmlns:a16="http://schemas.microsoft.com/office/drawing/2014/main" id="{1A8A137E-4DDB-C24B-9D84-3EFE9B9EC494}"/>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569580" y="1127824"/>
            <a:ext cx="889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page1image3782544">
            <a:extLst>
              <a:ext uri="{FF2B5EF4-FFF2-40B4-BE49-F238E27FC236}">
                <a16:creationId xmlns:a16="http://schemas.microsoft.com/office/drawing/2014/main" id="{D241ED3D-51E5-1F40-A5DA-0ED29EC4FB7D}"/>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569580" y="1127824"/>
            <a:ext cx="889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page1image3740944">
            <a:extLst>
              <a:ext uri="{FF2B5EF4-FFF2-40B4-BE49-F238E27FC236}">
                <a16:creationId xmlns:a16="http://schemas.microsoft.com/office/drawing/2014/main" id="{A16B8A51-72A8-BD45-AC2F-FEAFC9CCF2E1}"/>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569580" y="1127824"/>
            <a:ext cx="889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page1image3723264">
            <a:extLst>
              <a:ext uri="{FF2B5EF4-FFF2-40B4-BE49-F238E27FC236}">
                <a16:creationId xmlns:a16="http://schemas.microsoft.com/office/drawing/2014/main" id="{846DC166-D9A4-5945-9A0E-FC27F723B239}"/>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569580" y="1127824"/>
            <a:ext cx="889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page1image1658352">
            <a:extLst>
              <a:ext uri="{FF2B5EF4-FFF2-40B4-BE49-F238E27FC236}">
                <a16:creationId xmlns:a16="http://schemas.microsoft.com/office/drawing/2014/main" id="{54B6191B-5B17-2242-BA59-83AF4D1960AA}"/>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569580" y="1127824"/>
            <a:ext cx="1016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page1image3754464">
            <a:extLst>
              <a:ext uri="{FF2B5EF4-FFF2-40B4-BE49-F238E27FC236}">
                <a16:creationId xmlns:a16="http://schemas.microsoft.com/office/drawing/2014/main" id="{5695EF87-A7C5-2340-8EFA-EA759E602590}"/>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569580" y="1127824"/>
            <a:ext cx="889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page1image7111600">
            <a:extLst>
              <a:ext uri="{FF2B5EF4-FFF2-40B4-BE49-F238E27FC236}">
                <a16:creationId xmlns:a16="http://schemas.microsoft.com/office/drawing/2014/main" id="{A062B432-7B5F-4942-90F8-323969ED6FE7}"/>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569580" y="11532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page1image7108128">
            <a:extLst>
              <a:ext uri="{FF2B5EF4-FFF2-40B4-BE49-F238E27FC236}">
                <a16:creationId xmlns:a16="http://schemas.microsoft.com/office/drawing/2014/main" id="{545919A5-E09D-414B-88DF-9CE1BD74F0A9}"/>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683880" y="772458"/>
            <a:ext cx="3327400" cy="403384"/>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page1image3744896">
            <a:extLst>
              <a:ext uri="{FF2B5EF4-FFF2-40B4-BE49-F238E27FC236}">
                <a16:creationId xmlns:a16="http://schemas.microsoft.com/office/drawing/2014/main" id="{FE669FFD-8496-654F-907B-87169BE4F81E}"/>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569580" y="1140524"/>
            <a:ext cx="1143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page1image3745104">
            <a:extLst>
              <a:ext uri="{FF2B5EF4-FFF2-40B4-BE49-F238E27FC236}">
                <a16:creationId xmlns:a16="http://schemas.microsoft.com/office/drawing/2014/main" id="{3C024574-9B83-414F-9D4A-8E8538B82D48}"/>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2569580" y="1140524"/>
            <a:ext cx="889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page1image3726384">
            <a:extLst>
              <a:ext uri="{FF2B5EF4-FFF2-40B4-BE49-F238E27FC236}">
                <a16:creationId xmlns:a16="http://schemas.microsoft.com/office/drawing/2014/main" id="{0864E729-36D9-D747-932B-B0005BB5BBB2}"/>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569580" y="1376440"/>
            <a:ext cx="584200" cy="292403"/>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page1image3723056">
            <a:extLst>
              <a:ext uri="{FF2B5EF4-FFF2-40B4-BE49-F238E27FC236}">
                <a16:creationId xmlns:a16="http://schemas.microsoft.com/office/drawing/2014/main" id="{47959813-A8EC-C04D-A53A-B9FDEDC1E913}"/>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2569580" y="1376440"/>
            <a:ext cx="584200" cy="292403"/>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page1image3727216">
            <a:extLst>
              <a:ext uri="{FF2B5EF4-FFF2-40B4-BE49-F238E27FC236}">
                <a16:creationId xmlns:a16="http://schemas.microsoft.com/office/drawing/2014/main" id="{B5E8B675-169D-7B4B-AA6A-606A1367340A}"/>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569580" y="1153224"/>
            <a:ext cx="1143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page1image1658144">
            <a:extLst>
              <a:ext uri="{FF2B5EF4-FFF2-40B4-BE49-F238E27FC236}">
                <a16:creationId xmlns:a16="http://schemas.microsoft.com/office/drawing/2014/main" id="{44E00EB8-D001-874C-982F-C855B92D5198}"/>
              </a:ext>
            </a:extLst>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569580" y="1140524"/>
            <a:ext cx="889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page1image3771728">
            <a:extLst>
              <a:ext uri="{FF2B5EF4-FFF2-40B4-BE49-F238E27FC236}">
                <a16:creationId xmlns:a16="http://schemas.microsoft.com/office/drawing/2014/main" id="{DCA65674-8D94-8540-A9C1-082007924092}"/>
              </a:ext>
            </a:extLst>
          </p:cNvPr>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2569580" y="1153224"/>
            <a:ext cx="127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page1image3746560">
            <a:extLst>
              <a:ext uri="{FF2B5EF4-FFF2-40B4-BE49-F238E27FC236}">
                <a16:creationId xmlns:a16="http://schemas.microsoft.com/office/drawing/2014/main" id="{BD095570-18F4-4640-A949-5F0BCEF52C90}"/>
              </a:ext>
            </a:extLst>
          </p:cNvPr>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2569580" y="11405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page1image7110144">
            <a:extLst>
              <a:ext uri="{FF2B5EF4-FFF2-40B4-BE49-F238E27FC236}">
                <a16:creationId xmlns:a16="http://schemas.microsoft.com/office/drawing/2014/main" id="{EE498D9B-8DDE-F345-BE4A-8188192874C1}"/>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569580" y="11532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page1image3736784">
            <a:extLst>
              <a:ext uri="{FF2B5EF4-FFF2-40B4-BE49-F238E27FC236}">
                <a16:creationId xmlns:a16="http://schemas.microsoft.com/office/drawing/2014/main" id="{DB372100-11DA-0E41-ACE4-577B8E820485}"/>
              </a:ext>
            </a:extLst>
          </p:cNvPr>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569580" y="1164044"/>
            <a:ext cx="127000" cy="4760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page1image3733872">
            <a:extLst>
              <a:ext uri="{FF2B5EF4-FFF2-40B4-BE49-F238E27FC236}">
                <a16:creationId xmlns:a16="http://schemas.microsoft.com/office/drawing/2014/main" id="{8CC861CD-4BF5-614B-ADD8-26D614E75ED5}"/>
              </a:ext>
            </a:extLst>
          </p:cNvPr>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2569580" y="11405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page1image3755504">
            <a:extLst>
              <a:ext uri="{FF2B5EF4-FFF2-40B4-BE49-F238E27FC236}">
                <a16:creationId xmlns:a16="http://schemas.microsoft.com/office/drawing/2014/main" id="{8F16B7F5-CC29-3B46-ACD8-66DC7D7C297A}"/>
              </a:ext>
            </a:extLst>
          </p:cNvPr>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2569580" y="1169944"/>
            <a:ext cx="127000" cy="5440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page1image3784000">
            <a:extLst>
              <a:ext uri="{FF2B5EF4-FFF2-40B4-BE49-F238E27FC236}">
                <a16:creationId xmlns:a16="http://schemas.microsoft.com/office/drawing/2014/main" id="{9520C392-FC9C-6742-9816-3B294116DDB2}"/>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569580" y="11532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page1image3772352">
            <a:extLst>
              <a:ext uri="{FF2B5EF4-FFF2-40B4-BE49-F238E27FC236}">
                <a16:creationId xmlns:a16="http://schemas.microsoft.com/office/drawing/2014/main" id="{91621823-9111-0540-BE24-4E9386F39D76}"/>
              </a:ext>
            </a:extLst>
          </p:cNvPr>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2569580" y="1169944"/>
            <a:ext cx="139700" cy="5440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page1image3755088">
            <a:extLst>
              <a:ext uri="{FF2B5EF4-FFF2-40B4-BE49-F238E27FC236}">
                <a16:creationId xmlns:a16="http://schemas.microsoft.com/office/drawing/2014/main" id="{6E593381-E1A0-7844-B7D8-E433E59AAD96}"/>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69580" y="11532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page1image3754048">
            <a:extLst>
              <a:ext uri="{FF2B5EF4-FFF2-40B4-BE49-F238E27FC236}">
                <a16:creationId xmlns:a16="http://schemas.microsoft.com/office/drawing/2014/main" id="{707F891A-6E8D-2C4C-A234-737DD374DEEF}"/>
              </a:ext>
            </a:extLst>
          </p:cNvPr>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2569580" y="1488540"/>
            <a:ext cx="419100" cy="421604"/>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page1image1655024">
            <a:extLst>
              <a:ext uri="{FF2B5EF4-FFF2-40B4-BE49-F238E27FC236}">
                <a16:creationId xmlns:a16="http://schemas.microsoft.com/office/drawing/2014/main" id="{6B7E0975-9B22-9448-9AA7-4D3E82F8698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569580" y="1175842"/>
            <a:ext cx="139700" cy="61201"/>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page1image3775888">
            <a:extLst>
              <a:ext uri="{FF2B5EF4-FFF2-40B4-BE49-F238E27FC236}">
                <a16:creationId xmlns:a16="http://schemas.microsoft.com/office/drawing/2014/main" id="{29632EF6-972D-5541-B414-12B0E9294BBC}"/>
              </a:ext>
            </a:extLst>
          </p:cNvPr>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2569580" y="11532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page1image3698304">
            <a:extLst>
              <a:ext uri="{FF2B5EF4-FFF2-40B4-BE49-F238E27FC236}">
                <a16:creationId xmlns:a16="http://schemas.microsoft.com/office/drawing/2014/main" id="{250F6275-DFC2-CB4D-B415-9D04F00B32F7}"/>
              </a:ext>
            </a:extLst>
          </p:cNvPr>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2721980" y="1440722"/>
            <a:ext cx="3327400" cy="686806"/>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descr="page1image7107456">
            <a:extLst>
              <a:ext uri="{FF2B5EF4-FFF2-40B4-BE49-F238E27FC236}">
                <a16:creationId xmlns:a16="http://schemas.microsoft.com/office/drawing/2014/main" id="{182CF512-A52A-3A4E-BE64-15E513911099}"/>
              </a:ext>
            </a:extLst>
          </p:cNvPr>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2569580" y="1453140"/>
            <a:ext cx="749300" cy="380803"/>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page1image3769024">
            <a:extLst>
              <a:ext uri="{FF2B5EF4-FFF2-40B4-BE49-F238E27FC236}">
                <a16:creationId xmlns:a16="http://schemas.microsoft.com/office/drawing/2014/main" id="{430D4867-5DB2-8E4C-B39B-FEE757635177}"/>
              </a:ext>
            </a:extLst>
          </p:cNvPr>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2569580" y="11532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page1image3759872">
            <a:extLst>
              <a:ext uri="{FF2B5EF4-FFF2-40B4-BE49-F238E27FC236}">
                <a16:creationId xmlns:a16="http://schemas.microsoft.com/office/drawing/2014/main" id="{89FA16E1-874A-4245-BF65-5D4A622D96D1}"/>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2569580" y="1153224"/>
            <a:ext cx="762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page1image3755920">
            <a:extLst>
              <a:ext uri="{FF2B5EF4-FFF2-40B4-BE49-F238E27FC236}">
                <a16:creationId xmlns:a16="http://schemas.microsoft.com/office/drawing/2014/main" id="{462F7285-D795-3348-A379-889DFEB64B4F}"/>
              </a:ext>
            </a:extLst>
          </p:cNvPr>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page1image3736160">
            <a:extLst>
              <a:ext uri="{FF2B5EF4-FFF2-40B4-BE49-F238E27FC236}">
                <a16:creationId xmlns:a16="http://schemas.microsoft.com/office/drawing/2014/main" id="{FDBA9FBA-2E98-7B45-BB87-994A57C8CFC4}"/>
              </a:ext>
            </a:extLst>
          </p:cNvPr>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page1image3781504">
            <a:extLst>
              <a:ext uri="{FF2B5EF4-FFF2-40B4-BE49-F238E27FC236}">
                <a16:creationId xmlns:a16="http://schemas.microsoft.com/office/drawing/2014/main" id="{D61446B6-E2A9-054E-B3E6-69F8A920B6A2}"/>
              </a:ext>
            </a:extLst>
          </p:cNvPr>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89" descr="page1image3754672">
            <a:extLst>
              <a:ext uri="{FF2B5EF4-FFF2-40B4-BE49-F238E27FC236}">
                <a16:creationId xmlns:a16="http://schemas.microsoft.com/office/drawing/2014/main" id="{E11D0417-5366-9547-9DD2-B60D5F00513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page1image1664176">
            <a:extLst>
              <a:ext uri="{FF2B5EF4-FFF2-40B4-BE49-F238E27FC236}">
                <a16:creationId xmlns:a16="http://schemas.microsoft.com/office/drawing/2014/main" id="{68CD1F1F-A228-4648-8D17-784C60EDE96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69580" y="1217142"/>
            <a:ext cx="139700" cy="108801"/>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page1image3700800">
            <a:extLst>
              <a:ext uri="{FF2B5EF4-FFF2-40B4-BE49-F238E27FC236}">
                <a16:creationId xmlns:a16="http://schemas.microsoft.com/office/drawing/2014/main" id="{4A9FADC5-67FB-624D-B11B-F66B8DBB8FA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page1image1661680">
            <a:extLst>
              <a:ext uri="{FF2B5EF4-FFF2-40B4-BE49-F238E27FC236}">
                <a16:creationId xmlns:a16="http://schemas.microsoft.com/office/drawing/2014/main" id="{CC4295DF-DD38-1540-BB34-74A08945F7BC}"/>
              </a:ext>
            </a:extLst>
          </p:cNvPr>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2569580" y="1223042"/>
            <a:ext cx="127000" cy="115601"/>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page1image3755296">
            <a:extLst>
              <a:ext uri="{FF2B5EF4-FFF2-40B4-BE49-F238E27FC236}">
                <a16:creationId xmlns:a16="http://schemas.microsoft.com/office/drawing/2014/main" id="{87B25A10-6B3B-884B-AA28-D00FAD10E753}"/>
              </a:ext>
            </a:extLst>
          </p:cNvPr>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2569580" y="1228942"/>
            <a:ext cx="114300" cy="122401"/>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page1image3739904">
            <a:extLst>
              <a:ext uri="{FF2B5EF4-FFF2-40B4-BE49-F238E27FC236}">
                <a16:creationId xmlns:a16="http://schemas.microsoft.com/office/drawing/2014/main" id="{BE09C094-F7DC-F647-AEF4-1A4CA359A06C}"/>
              </a:ext>
            </a:extLst>
          </p:cNvPr>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page1image3755712">
            <a:extLst>
              <a:ext uri="{FF2B5EF4-FFF2-40B4-BE49-F238E27FC236}">
                <a16:creationId xmlns:a16="http://schemas.microsoft.com/office/drawing/2014/main" id="{06C37D68-BAA3-2741-83BC-67012558D03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69580" y="1234842"/>
            <a:ext cx="114300" cy="129201"/>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page1image3699344">
            <a:extLst>
              <a:ext uri="{FF2B5EF4-FFF2-40B4-BE49-F238E27FC236}">
                <a16:creationId xmlns:a16="http://schemas.microsoft.com/office/drawing/2014/main" id="{E5CCD183-6496-4845-8207-164FCCD94576}"/>
              </a:ext>
            </a:extLst>
          </p:cNvPr>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2569580" y="1240742"/>
            <a:ext cx="101600" cy="136001"/>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page1image3738448">
            <a:extLst>
              <a:ext uri="{FF2B5EF4-FFF2-40B4-BE49-F238E27FC236}">
                <a16:creationId xmlns:a16="http://schemas.microsoft.com/office/drawing/2014/main" id="{6960D4A6-2D00-BE44-9474-2623539253F6}"/>
              </a:ext>
            </a:extLst>
          </p:cNvPr>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page1image1653984">
            <a:extLst>
              <a:ext uri="{FF2B5EF4-FFF2-40B4-BE49-F238E27FC236}">
                <a16:creationId xmlns:a16="http://schemas.microsoft.com/office/drawing/2014/main" id="{2E2E9271-3BB7-C549-9F2D-3969605695D5}"/>
              </a:ext>
            </a:extLst>
          </p:cNvPr>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2569580" y="1240742"/>
            <a:ext cx="76200" cy="136001"/>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page1image3771520">
            <a:extLst>
              <a:ext uri="{FF2B5EF4-FFF2-40B4-BE49-F238E27FC236}">
                <a16:creationId xmlns:a16="http://schemas.microsoft.com/office/drawing/2014/main" id="{E28DF048-8224-A54E-B52F-46876C24B96A}"/>
              </a:ext>
            </a:extLst>
          </p:cNvPr>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2569580" y="1252542"/>
            <a:ext cx="50800" cy="149601"/>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descr="page1image1657312">
            <a:extLst>
              <a:ext uri="{FF2B5EF4-FFF2-40B4-BE49-F238E27FC236}">
                <a16:creationId xmlns:a16="http://schemas.microsoft.com/office/drawing/2014/main" id="{DC5C1C07-F07D-9046-809F-D8518115D29D}"/>
              </a:ext>
            </a:extLst>
          </p:cNvPr>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2569580" y="1246642"/>
            <a:ext cx="63500" cy="142801"/>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page1image3739488">
            <a:extLst>
              <a:ext uri="{FF2B5EF4-FFF2-40B4-BE49-F238E27FC236}">
                <a16:creationId xmlns:a16="http://schemas.microsoft.com/office/drawing/2014/main" id="{75A4411E-DAA3-924F-9E93-062D5EA6895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69580" y="1140524"/>
            <a:ext cx="635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page1image3752176">
            <a:extLst>
              <a:ext uri="{FF2B5EF4-FFF2-40B4-BE49-F238E27FC236}">
                <a16:creationId xmlns:a16="http://schemas.microsoft.com/office/drawing/2014/main" id="{9E839A3A-A0F9-2944-9C8F-05C05CEB6080}"/>
              </a:ext>
            </a:extLst>
          </p:cNvPr>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2569580" y="1140524"/>
            <a:ext cx="508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page1image3777344">
            <a:extLst>
              <a:ext uri="{FF2B5EF4-FFF2-40B4-BE49-F238E27FC236}">
                <a16:creationId xmlns:a16="http://schemas.microsoft.com/office/drawing/2014/main" id="{33CFA14B-FED7-3D44-94D9-6EF3D6C2D90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69580" y="1127824"/>
            <a:ext cx="508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page1image3729296">
            <a:extLst>
              <a:ext uri="{FF2B5EF4-FFF2-40B4-BE49-F238E27FC236}">
                <a16:creationId xmlns:a16="http://schemas.microsoft.com/office/drawing/2014/main" id="{D33570F1-E499-2149-A360-DB9111F7D6FC}"/>
              </a:ext>
            </a:extLst>
          </p:cNvPr>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2569580" y="1127824"/>
            <a:ext cx="508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129" name="Picture 105" descr="page1image3753632">
            <a:extLst>
              <a:ext uri="{FF2B5EF4-FFF2-40B4-BE49-F238E27FC236}">
                <a16:creationId xmlns:a16="http://schemas.microsoft.com/office/drawing/2014/main" id="{D226670B-62DF-964A-9262-8D5D61C5E622}"/>
              </a:ext>
            </a:extLst>
          </p:cNvPr>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2569580" y="1181742"/>
            <a:ext cx="1384300" cy="68001"/>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page1image3778800">
            <a:extLst>
              <a:ext uri="{FF2B5EF4-FFF2-40B4-BE49-F238E27FC236}">
                <a16:creationId xmlns:a16="http://schemas.microsoft.com/office/drawing/2014/main" id="{88ECC280-7EB8-D846-A818-C2ACB8C4F37F}"/>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569580" y="1211242"/>
            <a:ext cx="190500" cy="102001"/>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page1image7109136">
            <a:extLst>
              <a:ext uri="{FF2B5EF4-FFF2-40B4-BE49-F238E27FC236}">
                <a16:creationId xmlns:a16="http://schemas.microsoft.com/office/drawing/2014/main" id="{7D60D420-167E-8E4F-8715-1B554CA73C1A}"/>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569580" y="1217142"/>
            <a:ext cx="203200" cy="108801"/>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page1image7110256">
            <a:extLst>
              <a:ext uri="{FF2B5EF4-FFF2-40B4-BE49-F238E27FC236}">
                <a16:creationId xmlns:a16="http://schemas.microsoft.com/office/drawing/2014/main" id="{2B624FBA-442C-3545-8DE9-03219A1047AD}"/>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569580" y="1217142"/>
            <a:ext cx="203200" cy="108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09">
            <a:extLst>
              <a:ext uri="{FF2B5EF4-FFF2-40B4-BE49-F238E27FC236}">
                <a16:creationId xmlns:a16="http://schemas.microsoft.com/office/drawing/2014/main" id="{C90D86C8-A14B-AF44-8B76-D240035F9E49}"/>
              </a:ext>
            </a:extLst>
          </p:cNvPr>
          <p:cNvSpPr>
            <a:spLocks noChangeArrowheads="1"/>
          </p:cNvSpPr>
          <p:nvPr/>
        </p:nvSpPr>
        <p:spPr bwMode="auto">
          <a:xfrm>
            <a:off x="636925" y="5058898"/>
            <a:ext cx="1406678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3F3FFF"/>
                </a:solidFill>
                <a:effectLst/>
                <a:latin typeface="Calibri" panose="020F0502020204030204" pitchFamily="34" charset="0"/>
              </a:rPr>
              <a:t>CYBERSECURITY MATURITY MODEL CERTIFICATION </a:t>
            </a:r>
            <a:r>
              <a:rPr kumimoji="0" lang="en-US" altLang="en-US" sz="2800" b="1" i="0" u="none" strike="noStrike" cap="none" normalizeH="0" baseline="0" dirty="0">
                <a:ln>
                  <a:noFill/>
                </a:ln>
                <a:solidFill>
                  <a:srgbClr val="3F3FFF"/>
                </a:solidFill>
                <a:effectLst/>
                <a:latin typeface="Calibri" panose="020F0502020204030204" pitchFamily="34" charset="0"/>
                <a:hlinkClick r:id="rId96"/>
              </a:rPr>
              <a:t>(CMMC)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516063"/>
                </a:solidFill>
                <a:effectLst/>
                <a:latin typeface="Calibri" panose="020F0502020204030204" pitchFamily="34" charset="0"/>
              </a:rPr>
              <a:t>Version 1.02 | March 18, 2020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509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721"/>
            <a:ext cx="12192000" cy="6858000"/>
          </a:xfrm>
          <a:prstGeom prst="rect">
            <a:avLst/>
          </a:prstGeom>
          <a:blipFill dpi="0" rotWithShape="1">
            <a:blip r:embed="rId3" cstate="print">
              <a:extLst>
                <a:ext uri="{28A0092B-C50C-407E-A947-70E740481C1C}">
                  <a14:useLocalDpi xmlns:a14="http://schemas.microsoft.com/office/drawing/2010/main" val="0"/>
                </a:ext>
              </a:extLst>
            </a:blip>
            <a:srcRect/>
            <a:stretch>
              <a:fillRect l="-30833" t="-10273" r="-3333" b="-531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26317"/>
            <a:ext cx="12192000" cy="6858000"/>
          </a:xfrm>
          <a:prstGeom prst="rect">
            <a:avLst/>
          </a:prstGeom>
          <a:solidFill>
            <a:srgbClr val="00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noEditPoints="1"/>
          </p:cNvSpPr>
          <p:nvPr/>
        </p:nvSpPr>
        <p:spPr bwMode="auto">
          <a:xfrm>
            <a:off x="1138062" y="2878157"/>
            <a:ext cx="253466" cy="241332"/>
          </a:xfrm>
          <a:custGeom>
            <a:avLst/>
            <a:gdLst>
              <a:gd name="T0" fmla="*/ 700 w 711"/>
              <a:gd name="T1" fmla="*/ 318 h 679"/>
              <a:gd name="T2" fmla="*/ 381 w 711"/>
              <a:gd name="T3" fmla="*/ 10 h 679"/>
              <a:gd name="T4" fmla="*/ 356 w 711"/>
              <a:gd name="T5" fmla="*/ 0 h 679"/>
              <a:gd name="T6" fmla="*/ 331 w 711"/>
              <a:gd name="T7" fmla="*/ 10 h 679"/>
              <a:gd name="T8" fmla="*/ 11 w 711"/>
              <a:gd name="T9" fmla="*/ 318 h 679"/>
              <a:gd name="T10" fmla="*/ 3 w 711"/>
              <a:gd name="T11" fmla="*/ 342 h 679"/>
              <a:gd name="T12" fmla="*/ 25 w 711"/>
              <a:gd name="T13" fmla="*/ 353 h 679"/>
              <a:gd name="T14" fmla="*/ 61 w 711"/>
              <a:gd name="T15" fmla="*/ 353 h 679"/>
              <a:gd name="T16" fmla="*/ 61 w 711"/>
              <a:gd name="T17" fmla="*/ 627 h 679"/>
              <a:gd name="T18" fmla="*/ 113 w 711"/>
              <a:gd name="T19" fmla="*/ 679 h 679"/>
              <a:gd name="T20" fmla="*/ 275 w 711"/>
              <a:gd name="T21" fmla="*/ 679 h 679"/>
              <a:gd name="T22" fmla="*/ 275 w 711"/>
              <a:gd name="T23" fmla="*/ 494 h 679"/>
              <a:gd name="T24" fmla="*/ 432 w 711"/>
              <a:gd name="T25" fmla="*/ 494 h 679"/>
              <a:gd name="T26" fmla="*/ 432 w 711"/>
              <a:gd name="T27" fmla="*/ 679 h 679"/>
              <a:gd name="T28" fmla="*/ 598 w 711"/>
              <a:gd name="T29" fmla="*/ 679 h 679"/>
              <a:gd name="T30" fmla="*/ 650 w 711"/>
              <a:gd name="T31" fmla="*/ 627 h 679"/>
              <a:gd name="T32" fmla="*/ 650 w 711"/>
              <a:gd name="T33" fmla="*/ 353 h 679"/>
              <a:gd name="T34" fmla="*/ 687 w 711"/>
              <a:gd name="T35" fmla="*/ 353 h 679"/>
              <a:gd name="T36" fmla="*/ 708 w 711"/>
              <a:gd name="T37" fmla="*/ 342 h 679"/>
              <a:gd name="T38" fmla="*/ 700 w 711"/>
              <a:gd name="T39" fmla="*/ 318 h 679"/>
              <a:gd name="T40" fmla="*/ 700 w 711"/>
              <a:gd name="T41" fmla="*/ 318 h 679"/>
              <a:gd name="T42" fmla="*/ 700 w 711"/>
              <a:gd name="T43" fmla="*/ 31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1" h="679">
                <a:moveTo>
                  <a:pt x="700" y="318"/>
                </a:moveTo>
                <a:cubicBezTo>
                  <a:pt x="381" y="10"/>
                  <a:pt x="381" y="10"/>
                  <a:pt x="381" y="10"/>
                </a:cubicBezTo>
                <a:cubicBezTo>
                  <a:pt x="374" y="4"/>
                  <a:pt x="365" y="0"/>
                  <a:pt x="356" y="0"/>
                </a:cubicBezTo>
                <a:cubicBezTo>
                  <a:pt x="346" y="0"/>
                  <a:pt x="337" y="4"/>
                  <a:pt x="331" y="10"/>
                </a:cubicBezTo>
                <a:cubicBezTo>
                  <a:pt x="11" y="318"/>
                  <a:pt x="11" y="318"/>
                  <a:pt x="11" y="318"/>
                </a:cubicBezTo>
                <a:cubicBezTo>
                  <a:pt x="0" y="328"/>
                  <a:pt x="1" y="337"/>
                  <a:pt x="3" y="342"/>
                </a:cubicBezTo>
                <a:cubicBezTo>
                  <a:pt x="5" y="346"/>
                  <a:pt x="10" y="353"/>
                  <a:pt x="25" y="353"/>
                </a:cubicBezTo>
                <a:cubicBezTo>
                  <a:pt x="61" y="353"/>
                  <a:pt x="61" y="353"/>
                  <a:pt x="61" y="353"/>
                </a:cubicBezTo>
                <a:cubicBezTo>
                  <a:pt x="61" y="627"/>
                  <a:pt x="61" y="627"/>
                  <a:pt x="61" y="627"/>
                </a:cubicBezTo>
                <a:cubicBezTo>
                  <a:pt x="61" y="655"/>
                  <a:pt x="85" y="679"/>
                  <a:pt x="113" y="679"/>
                </a:cubicBezTo>
                <a:cubicBezTo>
                  <a:pt x="275" y="679"/>
                  <a:pt x="275" y="679"/>
                  <a:pt x="275" y="679"/>
                </a:cubicBezTo>
                <a:cubicBezTo>
                  <a:pt x="275" y="494"/>
                  <a:pt x="275" y="494"/>
                  <a:pt x="275" y="494"/>
                </a:cubicBezTo>
                <a:cubicBezTo>
                  <a:pt x="432" y="494"/>
                  <a:pt x="432" y="494"/>
                  <a:pt x="432" y="494"/>
                </a:cubicBezTo>
                <a:cubicBezTo>
                  <a:pt x="432" y="679"/>
                  <a:pt x="432" y="679"/>
                  <a:pt x="432" y="679"/>
                </a:cubicBezTo>
                <a:cubicBezTo>
                  <a:pt x="598" y="679"/>
                  <a:pt x="598" y="679"/>
                  <a:pt x="598" y="679"/>
                </a:cubicBezTo>
                <a:cubicBezTo>
                  <a:pt x="626" y="679"/>
                  <a:pt x="650" y="655"/>
                  <a:pt x="650" y="627"/>
                </a:cubicBezTo>
                <a:cubicBezTo>
                  <a:pt x="650" y="353"/>
                  <a:pt x="650" y="353"/>
                  <a:pt x="650" y="353"/>
                </a:cubicBezTo>
                <a:cubicBezTo>
                  <a:pt x="687" y="353"/>
                  <a:pt x="687" y="353"/>
                  <a:pt x="687" y="353"/>
                </a:cubicBezTo>
                <a:cubicBezTo>
                  <a:pt x="701" y="353"/>
                  <a:pt x="707" y="346"/>
                  <a:pt x="708" y="342"/>
                </a:cubicBezTo>
                <a:cubicBezTo>
                  <a:pt x="710" y="337"/>
                  <a:pt x="711" y="328"/>
                  <a:pt x="700" y="318"/>
                </a:cubicBezTo>
                <a:close/>
                <a:moveTo>
                  <a:pt x="700" y="318"/>
                </a:moveTo>
                <a:cubicBezTo>
                  <a:pt x="700" y="318"/>
                  <a:pt x="700" y="318"/>
                  <a:pt x="700" y="318"/>
                </a:cubicBezTo>
              </a:path>
            </a:pathLst>
          </a:custGeom>
          <a:solidFill>
            <a:schemeClr val="bg1"/>
          </a:solidFill>
          <a:ln>
            <a:noFill/>
          </a:ln>
        </p:spPr>
        <p:txBody>
          <a:bodyPr rot="0" vert="horz" wrap="square" lIns="91440" tIns="45720" rIns="91440" bIns="45720" anchor="t" anchorCtr="0" upright="1">
            <a:noAutofit/>
          </a:bodyPr>
          <a:lstStyle/>
          <a:p>
            <a:endParaRPr lang="en-US">
              <a:solidFill>
                <a:schemeClr val="bg1"/>
              </a:solidFill>
            </a:endParaRPr>
          </a:p>
        </p:txBody>
      </p:sp>
      <p:sp>
        <p:nvSpPr>
          <p:cNvPr id="8" name="Text Box 30"/>
          <p:cNvSpPr txBox="1"/>
          <p:nvPr/>
        </p:nvSpPr>
        <p:spPr>
          <a:xfrm>
            <a:off x="1569325" y="3709052"/>
            <a:ext cx="4526675" cy="6095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90000"/>
              </a:lnSpc>
              <a:spcBef>
                <a:spcPts val="0"/>
              </a:spcBef>
              <a:spcAft>
                <a:spcPts val="0"/>
              </a:spcAft>
            </a:pPr>
            <a:r>
              <a:rPr lang="en-US"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membership@</a:t>
            </a:r>
            <a:r>
              <a:rPr lang="en-US" dirty="0" err="1">
                <a:solidFill>
                  <a:schemeClr val="bg1"/>
                </a:solidFill>
                <a:latin typeface="Roboto" panose="02000000000000000000" pitchFamily="2" charset="0"/>
                <a:ea typeface="Roboto" panose="02000000000000000000" pitchFamily="2" charset="0"/>
                <a:cs typeface="Times New Roman" panose="02020603050405020304" pitchFamily="18" charset="0"/>
              </a:rPr>
              <a:t>midtier.org</a:t>
            </a:r>
            <a:endParaRPr lang="en-US"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a:lnSpc>
                <a:spcPct val="190000"/>
              </a:lnSpc>
              <a:spcBef>
                <a:spcPts val="0"/>
              </a:spcBef>
              <a:spcAft>
                <a:spcPts val="0"/>
              </a:spcAft>
            </a:pPr>
            <a:r>
              <a:rPr lang="en-US"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p>
        </p:txBody>
      </p:sp>
      <p:sp>
        <p:nvSpPr>
          <p:cNvPr id="9" name="Text Box 23"/>
          <p:cNvSpPr txBox="1"/>
          <p:nvPr/>
        </p:nvSpPr>
        <p:spPr>
          <a:xfrm>
            <a:off x="1569325" y="2637588"/>
            <a:ext cx="5734989" cy="466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90000"/>
              </a:lnSpc>
              <a:spcBef>
                <a:spcPts val="0"/>
              </a:spcBef>
              <a:spcAft>
                <a:spcPts val="0"/>
              </a:spcAft>
            </a:pPr>
            <a:r>
              <a:rPr lang="en-US"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700 13</a:t>
            </a:r>
            <a:r>
              <a:rPr lang="en-US" baseline="3000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th</a:t>
            </a:r>
            <a:r>
              <a:rPr lang="en-US"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Street NW, 2</a:t>
            </a:r>
            <a:r>
              <a:rPr lang="en-US" baseline="3000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nd</a:t>
            </a:r>
            <a:r>
              <a:rPr lang="en-US"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Floor Washington, DC. 20005</a:t>
            </a:r>
            <a:endParaRPr lang="en-US" sz="280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10" name="Freeform 9"/>
          <p:cNvSpPr>
            <a:spLocks noEditPoints="1"/>
          </p:cNvSpPr>
          <p:nvPr/>
        </p:nvSpPr>
        <p:spPr bwMode="auto">
          <a:xfrm>
            <a:off x="1144803" y="3402683"/>
            <a:ext cx="258859" cy="258859"/>
          </a:xfrm>
          <a:custGeom>
            <a:avLst/>
            <a:gdLst>
              <a:gd name="T0" fmla="*/ 180 w 186"/>
              <a:gd name="T1" fmla="*/ 145 h 187"/>
              <a:gd name="T2" fmla="*/ 152 w 186"/>
              <a:gd name="T3" fmla="*/ 117 h 187"/>
              <a:gd name="T4" fmla="*/ 132 w 186"/>
              <a:gd name="T5" fmla="*/ 117 h 187"/>
              <a:gd name="T6" fmla="*/ 117 w 186"/>
              <a:gd name="T7" fmla="*/ 131 h 187"/>
              <a:gd name="T8" fmla="*/ 115 w 186"/>
              <a:gd name="T9" fmla="*/ 130 h 187"/>
              <a:gd name="T10" fmla="*/ 81 w 186"/>
              <a:gd name="T11" fmla="*/ 105 h 187"/>
              <a:gd name="T12" fmla="*/ 56 w 186"/>
              <a:gd name="T13" fmla="*/ 71 h 187"/>
              <a:gd name="T14" fmla="*/ 55 w 186"/>
              <a:gd name="T15" fmla="*/ 69 h 187"/>
              <a:gd name="T16" fmla="*/ 64 w 186"/>
              <a:gd name="T17" fmla="*/ 59 h 187"/>
              <a:gd name="T18" fmla="*/ 69 w 186"/>
              <a:gd name="T19" fmla="*/ 55 h 187"/>
              <a:gd name="T20" fmla="*/ 69 w 186"/>
              <a:gd name="T21" fmla="*/ 34 h 187"/>
              <a:gd name="T22" fmla="*/ 41 w 186"/>
              <a:gd name="T23" fmla="*/ 6 h 187"/>
              <a:gd name="T24" fmla="*/ 21 w 186"/>
              <a:gd name="T25" fmla="*/ 6 h 187"/>
              <a:gd name="T26" fmla="*/ 13 w 186"/>
              <a:gd name="T27" fmla="*/ 14 h 187"/>
              <a:gd name="T28" fmla="*/ 13 w 186"/>
              <a:gd name="T29" fmla="*/ 15 h 187"/>
              <a:gd name="T30" fmla="*/ 6 w 186"/>
              <a:gd name="T31" fmla="*/ 26 h 187"/>
              <a:gd name="T32" fmla="*/ 4 w 186"/>
              <a:gd name="T33" fmla="*/ 38 h 187"/>
              <a:gd name="T34" fmla="*/ 52 w 186"/>
              <a:gd name="T35" fmla="*/ 134 h 187"/>
              <a:gd name="T36" fmla="*/ 148 w 186"/>
              <a:gd name="T37" fmla="*/ 183 h 187"/>
              <a:gd name="T38" fmla="*/ 160 w 186"/>
              <a:gd name="T39" fmla="*/ 180 h 187"/>
              <a:gd name="T40" fmla="*/ 172 w 186"/>
              <a:gd name="T41" fmla="*/ 173 h 187"/>
              <a:gd name="T42" fmla="*/ 172 w 186"/>
              <a:gd name="T43" fmla="*/ 173 h 187"/>
              <a:gd name="T44" fmla="*/ 180 w 186"/>
              <a:gd name="T45" fmla="*/ 166 h 187"/>
              <a:gd name="T46" fmla="*/ 180 w 186"/>
              <a:gd name="T47" fmla="*/ 145 h 187"/>
              <a:gd name="T48" fmla="*/ 180 w 186"/>
              <a:gd name="T49" fmla="*/ 145 h 187"/>
              <a:gd name="T50" fmla="*/ 180 w 186"/>
              <a:gd name="T51"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6" h="187">
                <a:moveTo>
                  <a:pt x="180" y="145"/>
                </a:moveTo>
                <a:cubicBezTo>
                  <a:pt x="152" y="117"/>
                  <a:pt x="152" y="117"/>
                  <a:pt x="152" y="117"/>
                </a:cubicBezTo>
                <a:cubicBezTo>
                  <a:pt x="147" y="111"/>
                  <a:pt x="137" y="112"/>
                  <a:pt x="132" y="117"/>
                </a:cubicBezTo>
                <a:cubicBezTo>
                  <a:pt x="117" y="131"/>
                  <a:pt x="117" y="131"/>
                  <a:pt x="117" y="131"/>
                </a:cubicBezTo>
                <a:cubicBezTo>
                  <a:pt x="117" y="131"/>
                  <a:pt x="116" y="130"/>
                  <a:pt x="115" y="130"/>
                </a:cubicBezTo>
                <a:cubicBezTo>
                  <a:pt x="106" y="125"/>
                  <a:pt x="94" y="118"/>
                  <a:pt x="81" y="105"/>
                </a:cubicBezTo>
                <a:cubicBezTo>
                  <a:pt x="68" y="93"/>
                  <a:pt x="61" y="80"/>
                  <a:pt x="56" y="71"/>
                </a:cubicBezTo>
                <a:cubicBezTo>
                  <a:pt x="56" y="70"/>
                  <a:pt x="55" y="70"/>
                  <a:pt x="55" y="69"/>
                </a:cubicBezTo>
                <a:cubicBezTo>
                  <a:pt x="64" y="59"/>
                  <a:pt x="64" y="59"/>
                  <a:pt x="64" y="59"/>
                </a:cubicBezTo>
                <a:cubicBezTo>
                  <a:pt x="69" y="55"/>
                  <a:pt x="69" y="55"/>
                  <a:pt x="69" y="55"/>
                </a:cubicBezTo>
                <a:cubicBezTo>
                  <a:pt x="75" y="49"/>
                  <a:pt x="75" y="40"/>
                  <a:pt x="69" y="34"/>
                </a:cubicBezTo>
                <a:cubicBezTo>
                  <a:pt x="41" y="6"/>
                  <a:pt x="41" y="6"/>
                  <a:pt x="41" y="6"/>
                </a:cubicBezTo>
                <a:cubicBezTo>
                  <a:pt x="36" y="0"/>
                  <a:pt x="26" y="1"/>
                  <a:pt x="21" y="6"/>
                </a:cubicBezTo>
                <a:cubicBezTo>
                  <a:pt x="13" y="14"/>
                  <a:pt x="13" y="14"/>
                  <a:pt x="13" y="14"/>
                </a:cubicBezTo>
                <a:cubicBezTo>
                  <a:pt x="13" y="15"/>
                  <a:pt x="13" y="15"/>
                  <a:pt x="13" y="15"/>
                </a:cubicBezTo>
                <a:cubicBezTo>
                  <a:pt x="10" y="18"/>
                  <a:pt x="8" y="22"/>
                  <a:pt x="6" y="26"/>
                </a:cubicBezTo>
                <a:cubicBezTo>
                  <a:pt x="5" y="30"/>
                  <a:pt x="4" y="34"/>
                  <a:pt x="4" y="38"/>
                </a:cubicBezTo>
                <a:cubicBezTo>
                  <a:pt x="0" y="68"/>
                  <a:pt x="14" y="96"/>
                  <a:pt x="52" y="134"/>
                </a:cubicBezTo>
                <a:cubicBezTo>
                  <a:pt x="104" y="187"/>
                  <a:pt x="147" y="183"/>
                  <a:pt x="148" y="183"/>
                </a:cubicBezTo>
                <a:cubicBezTo>
                  <a:pt x="152" y="182"/>
                  <a:pt x="156" y="181"/>
                  <a:pt x="160" y="180"/>
                </a:cubicBezTo>
                <a:cubicBezTo>
                  <a:pt x="164" y="178"/>
                  <a:pt x="168" y="176"/>
                  <a:pt x="172" y="173"/>
                </a:cubicBezTo>
                <a:cubicBezTo>
                  <a:pt x="172" y="173"/>
                  <a:pt x="172" y="173"/>
                  <a:pt x="172" y="173"/>
                </a:cubicBezTo>
                <a:cubicBezTo>
                  <a:pt x="180" y="166"/>
                  <a:pt x="180" y="166"/>
                  <a:pt x="180" y="166"/>
                </a:cubicBezTo>
                <a:cubicBezTo>
                  <a:pt x="185" y="160"/>
                  <a:pt x="186" y="151"/>
                  <a:pt x="180" y="145"/>
                </a:cubicBezTo>
                <a:close/>
                <a:moveTo>
                  <a:pt x="180" y="145"/>
                </a:moveTo>
                <a:cubicBezTo>
                  <a:pt x="180" y="145"/>
                  <a:pt x="180" y="145"/>
                  <a:pt x="180" y="145"/>
                </a:cubicBezTo>
              </a:path>
            </a:pathLst>
          </a:custGeom>
          <a:solidFill>
            <a:schemeClr val="bg1"/>
          </a:solidFill>
          <a:ln>
            <a:noFill/>
          </a:ln>
        </p:spPr>
        <p:txBody>
          <a:bodyPr rot="0" vert="horz" wrap="square" lIns="91440" tIns="45720" rIns="91440" bIns="45720" anchor="t" anchorCtr="0" upright="1">
            <a:noAutofit/>
          </a:bodyPr>
          <a:lstStyle/>
          <a:p>
            <a:endParaRPr lang="en-US">
              <a:solidFill>
                <a:schemeClr val="bg1"/>
              </a:solidFill>
            </a:endParaRPr>
          </a:p>
        </p:txBody>
      </p:sp>
      <p:sp>
        <p:nvSpPr>
          <p:cNvPr id="11" name="Text Box 21"/>
          <p:cNvSpPr txBox="1"/>
          <p:nvPr/>
        </p:nvSpPr>
        <p:spPr>
          <a:xfrm>
            <a:off x="1569325" y="3199412"/>
            <a:ext cx="1877902" cy="4796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90000"/>
              </a:lnSpc>
              <a:spcBef>
                <a:spcPts val="0"/>
              </a:spcBef>
              <a:spcAft>
                <a:spcPts val="0"/>
              </a:spcAft>
            </a:pPr>
            <a:r>
              <a:rPr lang="en-US" dirty="0">
                <a:solidFill>
                  <a:schemeClr val="bg1"/>
                </a:solidFill>
                <a:latin typeface="Roboto" panose="02000000000000000000" pitchFamily="2" charset="0"/>
                <a:ea typeface="Roboto" panose="02000000000000000000" pitchFamily="2" charset="0"/>
                <a:cs typeface="Times New Roman" panose="02020603050405020304" pitchFamily="18" charset="0"/>
              </a:rPr>
              <a:t>(202) </a:t>
            </a:r>
            <a:r>
              <a:rPr lang="en-US"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421-5100</a:t>
            </a:r>
          </a:p>
        </p:txBody>
      </p:sp>
      <p:grpSp>
        <p:nvGrpSpPr>
          <p:cNvPr id="12" name="Group 11"/>
          <p:cNvGrpSpPr/>
          <p:nvPr/>
        </p:nvGrpSpPr>
        <p:grpSpPr>
          <a:xfrm>
            <a:off x="1138062" y="3977340"/>
            <a:ext cx="260207" cy="175271"/>
            <a:chOff x="0" y="0"/>
            <a:chExt cx="1746237" cy="1188796"/>
          </a:xfrm>
          <a:solidFill>
            <a:schemeClr val="bg1"/>
          </a:solidFill>
        </p:grpSpPr>
        <p:sp>
          <p:nvSpPr>
            <p:cNvPr id="13" name="Freeform 12"/>
            <p:cNvSpPr>
              <a:spLocks noEditPoints="1"/>
            </p:cNvSpPr>
            <p:nvPr/>
          </p:nvSpPr>
          <p:spPr bwMode="auto">
            <a:xfrm>
              <a:off x="40943" y="668740"/>
              <a:ext cx="1666613" cy="520056"/>
            </a:xfrm>
            <a:custGeom>
              <a:avLst/>
              <a:gdLst>
                <a:gd name="T0" fmla="*/ 21 w 43"/>
                <a:gd name="T1" fmla="*/ 4 h 14"/>
                <a:gd name="T2" fmla="*/ 16 w 43"/>
                <a:gd name="T3" fmla="*/ 0 h 14"/>
                <a:gd name="T4" fmla="*/ 0 w 43"/>
                <a:gd name="T5" fmla="*/ 13 h 14"/>
                <a:gd name="T6" fmla="*/ 2 w 43"/>
                <a:gd name="T7" fmla="*/ 14 h 14"/>
                <a:gd name="T8" fmla="*/ 41 w 43"/>
                <a:gd name="T9" fmla="*/ 14 h 14"/>
                <a:gd name="T10" fmla="*/ 43 w 43"/>
                <a:gd name="T11" fmla="*/ 13 h 14"/>
                <a:gd name="T12" fmla="*/ 27 w 43"/>
                <a:gd name="T13" fmla="*/ 0 h 14"/>
                <a:gd name="T14" fmla="*/ 21 w 43"/>
                <a:gd name="T15" fmla="*/ 4 h 14"/>
                <a:gd name="T16" fmla="*/ 21 w 43"/>
                <a:gd name="T17" fmla="*/ 4 h 14"/>
                <a:gd name="T18" fmla="*/ 21 w 43"/>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4">
                  <a:moveTo>
                    <a:pt x="21" y="4"/>
                  </a:moveTo>
                  <a:cubicBezTo>
                    <a:pt x="16" y="0"/>
                    <a:pt x="16" y="0"/>
                    <a:pt x="16" y="0"/>
                  </a:cubicBezTo>
                  <a:cubicBezTo>
                    <a:pt x="0" y="13"/>
                    <a:pt x="0" y="13"/>
                    <a:pt x="0" y="13"/>
                  </a:cubicBezTo>
                  <a:cubicBezTo>
                    <a:pt x="1" y="14"/>
                    <a:pt x="1" y="14"/>
                    <a:pt x="2" y="14"/>
                  </a:cubicBezTo>
                  <a:cubicBezTo>
                    <a:pt x="41" y="14"/>
                    <a:pt x="41" y="14"/>
                    <a:pt x="41" y="14"/>
                  </a:cubicBezTo>
                  <a:cubicBezTo>
                    <a:pt x="41" y="14"/>
                    <a:pt x="42" y="14"/>
                    <a:pt x="43" y="13"/>
                  </a:cubicBezTo>
                  <a:cubicBezTo>
                    <a:pt x="27" y="0"/>
                    <a:pt x="27" y="0"/>
                    <a:pt x="27" y="0"/>
                  </a:cubicBezTo>
                  <a:lnTo>
                    <a:pt x="21" y="4"/>
                  </a:lnTo>
                  <a:close/>
                  <a:moveTo>
                    <a:pt x="21" y="4"/>
                  </a:moveTo>
                  <a:cubicBezTo>
                    <a:pt x="21" y="4"/>
                    <a:pt x="21" y="4"/>
                    <a:pt x="21" y="4"/>
                  </a:cubicBezTo>
                </a:path>
              </a:pathLst>
            </a:custGeom>
            <a:grpFill/>
            <a:ln w="9525">
              <a:noFill/>
              <a:round/>
              <a:headEnd/>
              <a:tailEnd/>
            </a:ln>
          </p:spPr>
          <p:txBody>
            <a:bodyPr rot="0" vert="horz" wrap="square" lIns="91440" tIns="45720" rIns="91440" bIns="45720" anchor="t" anchorCtr="0" upright="1">
              <a:noAutofit/>
            </a:bodyPr>
            <a:lstStyle/>
            <a:p>
              <a:endParaRPr lang="en-US">
                <a:solidFill>
                  <a:schemeClr val="bg1"/>
                </a:solidFill>
              </a:endParaRPr>
            </a:p>
          </p:txBody>
        </p:sp>
        <p:sp>
          <p:nvSpPr>
            <p:cNvPr id="14" name="Freeform 13"/>
            <p:cNvSpPr>
              <a:spLocks noEditPoints="1"/>
            </p:cNvSpPr>
            <p:nvPr/>
          </p:nvSpPr>
          <p:spPr bwMode="auto">
            <a:xfrm>
              <a:off x="40943" y="0"/>
              <a:ext cx="1666613" cy="706108"/>
            </a:xfrm>
            <a:custGeom>
              <a:avLst/>
              <a:gdLst>
                <a:gd name="T0" fmla="*/ 43 w 43"/>
                <a:gd name="T1" fmla="*/ 1 h 19"/>
                <a:gd name="T2" fmla="*/ 41 w 43"/>
                <a:gd name="T3" fmla="*/ 0 h 19"/>
                <a:gd name="T4" fmla="*/ 2 w 43"/>
                <a:gd name="T5" fmla="*/ 0 h 19"/>
                <a:gd name="T6" fmla="*/ 0 w 43"/>
                <a:gd name="T7" fmla="*/ 1 h 19"/>
                <a:gd name="T8" fmla="*/ 21 w 43"/>
                <a:gd name="T9" fmla="*/ 19 h 19"/>
                <a:gd name="T10" fmla="*/ 43 w 43"/>
                <a:gd name="T11" fmla="*/ 1 h 19"/>
                <a:gd name="T12" fmla="*/ 43 w 43"/>
                <a:gd name="T13" fmla="*/ 1 h 19"/>
                <a:gd name="T14" fmla="*/ 43 w 43"/>
                <a:gd name="T15" fmla="*/ 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9">
                  <a:moveTo>
                    <a:pt x="43" y="1"/>
                  </a:moveTo>
                  <a:cubicBezTo>
                    <a:pt x="42" y="0"/>
                    <a:pt x="41" y="0"/>
                    <a:pt x="41" y="0"/>
                  </a:cubicBezTo>
                  <a:cubicBezTo>
                    <a:pt x="2" y="0"/>
                    <a:pt x="2" y="0"/>
                    <a:pt x="2" y="0"/>
                  </a:cubicBezTo>
                  <a:cubicBezTo>
                    <a:pt x="1" y="0"/>
                    <a:pt x="1" y="0"/>
                    <a:pt x="0" y="1"/>
                  </a:cubicBezTo>
                  <a:cubicBezTo>
                    <a:pt x="21" y="19"/>
                    <a:pt x="21" y="19"/>
                    <a:pt x="21" y="19"/>
                  </a:cubicBezTo>
                  <a:lnTo>
                    <a:pt x="43" y="1"/>
                  </a:lnTo>
                  <a:close/>
                  <a:moveTo>
                    <a:pt x="43" y="1"/>
                  </a:moveTo>
                  <a:cubicBezTo>
                    <a:pt x="43" y="1"/>
                    <a:pt x="43" y="1"/>
                    <a:pt x="43" y="1"/>
                  </a:cubicBezTo>
                </a:path>
              </a:pathLst>
            </a:custGeom>
            <a:grpFill/>
            <a:ln w="9525">
              <a:noFill/>
              <a:round/>
              <a:headEnd/>
              <a:tailEnd/>
            </a:ln>
          </p:spPr>
          <p:txBody>
            <a:bodyPr rot="0" vert="horz" wrap="square" lIns="91440" tIns="45720" rIns="91440" bIns="45720" anchor="t" anchorCtr="0" upright="1">
              <a:noAutofit/>
            </a:bodyPr>
            <a:lstStyle/>
            <a:p>
              <a:endParaRPr lang="en-US">
                <a:solidFill>
                  <a:schemeClr val="bg1"/>
                </a:solidFill>
              </a:endParaRPr>
            </a:p>
          </p:txBody>
        </p:sp>
        <p:sp>
          <p:nvSpPr>
            <p:cNvPr id="15" name="Freeform 14"/>
            <p:cNvSpPr>
              <a:spLocks noEditPoints="1"/>
            </p:cNvSpPr>
            <p:nvPr/>
          </p:nvSpPr>
          <p:spPr bwMode="auto">
            <a:xfrm>
              <a:off x="0" y="109182"/>
              <a:ext cx="581569" cy="965818"/>
            </a:xfrm>
            <a:custGeom>
              <a:avLst/>
              <a:gdLst>
                <a:gd name="T0" fmla="*/ 0 w 916"/>
                <a:gd name="T1" fmla="*/ 0 h 1521"/>
                <a:gd name="T2" fmla="*/ 0 w 916"/>
                <a:gd name="T3" fmla="*/ 1521 h 1521"/>
                <a:gd name="T4" fmla="*/ 916 w 916"/>
                <a:gd name="T5" fmla="*/ 760 h 1521"/>
                <a:gd name="T6" fmla="*/ 0 w 916"/>
                <a:gd name="T7" fmla="*/ 0 h 1521"/>
                <a:gd name="T8" fmla="*/ 0 w 916"/>
                <a:gd name="T9" fmla="*/ 0 h 1521"/>
                <a:gd name="T10" fmla="*/ 0 w 916"/>
                <a:gd name="T11" fmla="*/ 0 h 1521"/>
              </a:gdLst>
              <a:ahLst/>
              <a:cxnLst>
                <a:cxn ang="0">
                  <a:pos x="T0" y="T1"/>
                </a:cxn>
                <a:cxn ang="0">
                  <a:pos x="T2" y="T3"/>
                </a:cxn>
                <a:cxn ang="0">
                  <a:pos x="T4" y="T5"/>
                </a:cxn>
                <a:cxn ang="0">
                  <a:pos x="T6" y="T7"/>
                </a:cxn>
                <a:cxn ang="0">
                  <a:pos x="T8" y="T9"/>
                </a:cxn>
                <a:cxn ang="0">
                  <a:pos x="T10" y="T11"/>
                </a:cxn>
              </a:cxnLst>
              <a:rect l="0" t="0" r="r" b="b"/>
              <a:pathLst>
                <a:path w="916" h="1521">
                  <a:moveTo>
                    <a:pt x="0" y="0"/>
                  </a:moveTo>
                  <a:lnTo>
                    <a:pt x="0" y="1521"/>
                  </a:lnTo>
                  <a:lnTo>
                    <a:pt x="916" y="760"/>
                  </a:lnTo>
                  <a:lnTo>
                    <a:pt x="0" y="0"/>
                  </a:lnTo>
                  <a:close/>
                  <a:moveTo>
                    <a:pt x="0" y="0"/>
                  </a:moveTo>
                  <a:lnTo>
                    <a:pt x="0" y="0"/>
                  </a:lnTo>
                  <a:close/>
                </a:path>
              </a:pathLst>
            </a:custGeom>
            <a:grpFill/>
            <a:ln w="9525">
              <a:noFill/>
              <a:round/>
              <a:headEnd/>
              <a:tailEnd/>
            </a:ln>
          </p:spPr>
          <p:txBody>
            <a:bodyPr rot="0" vert="horz" wrap="square" lIns="91440" tIns="45720" rIns="91440" bIns="45720" anchor="t" anchorCtr="0" upright="1">
              <a:noAutofit/>
            </a:bodyPr>
            <a:lstStyle/>
            <a:p>
              <a:endParaRPr lang="en-US">
                <a:solidFill>
                  <a:schemeClr val="bg1"/>
                </a:solidFill>
              </a:endParaRPr>
            </a:p>
          </p:txBody>
        </p:sp>
        <p:sp>
          <p:nvSpPr>
            <p:cNvPr id="16" name="Freeform 15"/>
            <p:cNvSpPr>
              <a:spLocks noEditPoints="1"/>
            </p:cNvSpPr>
            <p:nvPr/>
          </p:nvSpPr>
          <p:spPr bwMode="auto">
            <a:xfrm>
              <a:off x="1125940" y="109182"/>
              <a:ext cx="620297" cy="965818"/>
            </a:xfrm>
            <a:custGeom>
              <a:avLst/>
              <a:gdLst>
                <a:gd name="T0" fmla="*/ 0 w 977"/>
                <a:gd name="T1" fmla="*/ 760 h 1521"/>
                <a:gd name="T2" fmla="*/ 977 w 977"/>
                <a:gd name="T3" fmla="*/ 1521 h 1521"/>
                <a:gd name="T4" fmla="*/ 977 w 977"/>
                <a:gd name="T5" fmla="*/ 0 h 1521"/>
                <a:gd name="T6" fmla="*/ 0 w 977"/>
                <a:gd name="T7" fmla="*/ 760 h 1521"/>
                <a:gd name="T8" fmla="*/ 0 w 977"/>
                <a:gd name="T9" fmla="*/ 760 h 1521"/>
                <a:gd name="T10" fmla="*/ 0 w 977"/>
                <a:gd name="T11" fmla="*/ 760 h 1521"/>
              </a:gdLst>
              <a:ahLst/>
              <a:cxnLst>
                <a:cxn ang="0">
                  <a:pos x="T0" y="T1"/>
                </a:cxn>
                <a:cxn ang="0">
                  <a:pos x="T2" y="T3"/>
                </a:cxn>
                <a:cxn ang="0">
                  <a:pos x="T4" y="T5"/>
                </a:cxn>
                <a:cxn ang="0">
                  <a:pos x="T6" y="T7"/>
                </a:cxn>
                <a:cxn ang="0">
                  <a:pos x="T8" y="T9"/>
                </a:cxn>
                <a:cxn ang="0">
                  <a:pos x="T10" y="T11"/>
                </a:cxn>
              </a:cxnLst>
              <a:rect l="0" t="0" r="r" b="b"/>
              <a:pathLst>
                <a:path w="977" h="1521">
                  <a:moveTo>
                    <a:pt x="0" y="760"/>
                  </a:moveTo>
                  <a:lnTo>
                    <a:pt x="977" y="1521"/>
                  </a:lnTo>
                  <a:lnTo>
                    <a:pt x="977" y="0"/>
                  </a:lnTo>
                  <a:lnTo>
                    <a:pt x="0" y="760"/>
                  </a:lnTo>
                  <a:close/>
                  <a:moveTo>
                    <a:pt x="0" y="760"/>
                  </a:moveTo>
                  <a:lnTo>
                    <a:pt x="0" y="760"/>
                  </a:lnTo>
                  <a:close/>
                </a:path>
              </a:pathLst>
            </a:custGeom>
            <a:grpFill/>
            <a:ln w="9525">
              <a:noFill/>
              <a:round/>
              <a:headEnd/>
              <a:tailEnd/>
            </a:ln>
          </p:spPr>
          <p:txBody>
            <a:bodyPr rot="0" vert="horz" wrap="square" lIns="91440" tIns="45720" rIns="91440" bIns="45720" anchor="t" anchorCtr="0" upright="1">
              <a:noAutofit/>
            </a:bodyPr>
            <a:lstStyle/>
            <a:p>
              <a:endParaRPr lang="en-US">
                <a:solidFill>
                  <a:schemeClr val="bg1"/>
                </a:solidFill>
              </a:endParaRPr>
            </a:p>
          </p:txBody>
        </p:sp>
      </p:grpSp>
      <p:sp>
        <p:nvSpPr>
          <p:cNvPr id="17" name="Text Box 15"/>
          <p:cNvSpPr txBox="1"/>
          <p:nvPr/>
        </p:nvSpPr>
        <p:spPr>
          <a:xfrm>
            <a:off x="1054962" y="2165520"/>
            <a:ext cx="5560151" cy="430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800" spc="50" dirty="0">
                <a:solidFill>
                  <a:schemeClr val="bg1"/>
                </a:solidFill>
                <a:effectLst/>
                <a:latin typeface="Lato Black" panose="020F0A02020204030203" pitchFamily="34" charset="0"/>
                <a:ea typeface="Calibri" panose="020F0502020204030204" pitchFamily="34" charset="0"/>
                <a:cs typeface="Times New Roman" panose="02020603050405020304" pitchFamily="18" charset="0"/>
              </a:rPr>
              <a:t>CONTACT US: MID-TIER ADVOCACY</a:t>
            </a:r>
            <a:endParaRPr lang="en-US" sz="2000" dirty="0">
              <a:solidFill>
                <a:schemeClr val="bg1"/>
              </a:solidFill>
              <a:effectLst/>
              <a:latin typeface="Lato Black" panose="020F0A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915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7" grpId="0" animBg="1"/>
      <p:bldP spid="8" grpId="0"/>
      <p:bldP spid="9" grpId="0"/>
      <p:bldP spid="10" grpId="0" animBg="1"/>
      <p:bldP spid="11"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44" name="Rectangle 4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53618" y="1239927"/>
            <a:ext cx="4008586" cy="468058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200" kern="1200">
                <a:solidFill>
                  <a:schemeClr val="tx1"/>
                </a:solidFill>
                <a:latin typeface="+mj-lt"/>
                <a:ea typeface="+mj-ea"/>
                <a:cs typeface="+mj-cs"/>
              </a:rPr>
              <a:t>ARE YOU CMMC READY?</a:t>
            </a:r>
          </a:p>
        </p:txBody>
      </p:sp>
      <p:sp>
        <p:nvSpPr>
          <p:cNvPr id="6" name="TextBox 5"/>
          <p:cNvSpPr txBox="1"/>
          <p:nvPr/>
        </p:nvSpPr>
        <p:spPr>
          <a:xfrm>
            <a:off x="6291923" y="1239927"/>
            <a:ext cx="4971824" cy="4680583"/>
          </a:xfrm>
          <a:prstGeom prst="rect">
            <a:avLst/>
          </a:prstGeom>
        </p:spPr>
        <p:txBody>
          <a:bodyPr vert="horz" lIns="91440" tIns="45720" rIns="91440" bIns="45720" rtlCol="0" anchor="ctr">
            <a:normAutofit/>
          </a:bodyPr>
          <a:lstStyle/>
          <a:p>
            <a:pPr defTabSz="914400">
              <a:lnSpc>
                <a:spcPct val="90000"/>
              </a:lnSpc>
            </a:pPr>
            <a:r>
              <a:rPr lang="en-US" sz="2000" b="1" dirty="0"/>
              <a:t>DOD</a:t>
            </a:r>
            <a:r>
              <a:rPr lang="en-US" sz="2000" dirty="0"/>
              <a:t> is planning to migrate to the new CMMC framework in order to assess and enhance the cybersecurity posture of the Defense Industrial Base (DIB). The CMMC is intended to serve as a verification mechanism to ensure appropriate levels of cybersecurity practices and processes are in place to ensure basic cyber hygiene as well as protect controlled unclassified information (CUI) that resides on the Department’s industry partners’ networks.</a:t>
            </a:r>
          </a:p>
          <a:p>
            <a:pPr indent="-228600" defTabSz="914400">
              <a:lnSpc>
                <a:spcPct val="90000"/>
              </a:lnSpc>
              <a:spcAft>
                <a:spcPts val="600"/>
              </a:spcAft>
              <a:buFont typeface="Arial" panose="020B0604020202020204" pitchFamily="34" charset="0"/>
              <a:buChar char="•"/>
            </a:pPr>
            <a:endParaRPr lang="en-US" sz="2000" b="1" dirty="0"/>
          </a:p>
        </p:txBody>
      </p:sp>
    </p:spTree>
    <p:extLst>
      <p:ext uri="{BB962C8B-B14F-4D97-AF65-F5344CB8AC3E}">
        <p14:creationId xmlns:p14="http://schemas.microsoft.com/office/powerpoint/2010/main" val="62308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8638" y="386930"/>
            <a:ext cx="9236700" cy="118895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600" kern="1200">
                <a:solidFill>
                  <a:schemeClr val="tx1"/>
                </a:solidFill>
                <a:latin typeface="+mj-lt"/>
                <a:ea typeface="+mj-ea"/>
                <a:cs typeface="+mj-cs"/>
              </a:rPr>
              <a:t>RAPID BUSINESS TRANSFORMATION</a:t>
            </a:r>
          </a:p>
        </p:txBody>
      </p:sp>
      <p:grpSp>
        <p:nvGrpSpPr>
          <p:cNvPr id="33" name="Group 2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4" name="Rectangle 2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2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3660" y="2599509"/>
            <a:ext cx="10143668" cy="3435531"/>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2400" b="1" dirty="0"/>
              <a:t>What should your System Security Plan (SSP) include? </a:t>
            </a:r>
          </a:p>
          <a:p>
            <a:pPr indent="-228600" defTabSz="914400">
              <a:lnSpc>
                <a:spcPct val="90000"/>
              </a:lnSpc>
              <a:spcAft>
                <a:spcPts val="600"/>
              </a:spcAft>
              <a:buFont typeface="Arial" panose="020B0604020202020204" pitchFamily="34" charset="0"/>
              <a:buChar char="•"/>
            </a:pPr>
            <a:endParaRPr lang="en-US" sz="2400" b="1" dirty="0"/>
          </a:p>
          <a:p>
            <a:pPr marL="285750" indent="-228600" defTabSz="914400">
              <a:lnSpc>
                <a:spcPct val="90000"/>
              </a:lnSpc>
              <a:spcAft>
                <a:spcPts val="600"/>
              </a:spcAft>
              <a:buFont typeface="Arial" panose="020B0604020202020204" pitchFamily="34" charset="0"/>
              <a:buChar char="•"/>
            </a:pPr>
            <a:r>
              <a:rPr lang="en-US" sz="2400" b="1" dirty="0"/>
              <a:t>How can you implement the requirements in a way that enables CMMC validation? </a:t>
            </a:r>
          </a:p>
          <a:p>
            <a:pPr marL="285750" indent="-228600" defTabSz="914400">
              <a:lnSpc>
                <a:spcPct val="90000"/>
              </a:lnSpc>
              <a:spcAft>
                <a:spcPts val="600"/>
              </a:spcAft>
              <a:buFont typeface="Arial" panose="020B0604020202020204" pitchFamily="34" charset="0"/>
              <a:buChar char="•"/>
            </a:pPr>
            <a:endParaRPr lang="en-US" sz="2400" dirty="0"/>
          </a:p>
          <a:p>
            <a:pPr marL="285750" indent="-228600" defTabSz="914400">
              <a:lnSpc>
                <a:spcPct val="90000"/>
              </a:lnSpc>
              <a:spcAft>
                <a:spcPts val="600"/>
              </a:spcAft>
              <a:buFont typeface="Arial" panose="020B0604020202020204" pitchFamily="34" charset="0"/>
              <a:buChar char="•"/>
            </a:pPr>
            <a:r>
              <a:rPr lang="en-US" sz="2400" b="1" dirty="0"/>
              <a:t>Don’t delay any longer, CMMC is coming </a:t>
            </a:r>
          </a:p>
          <a:p>
            <a:pPr indent="-228600" defTabSz="914400">
              <a:lnSpc>
                <a:spcPct val="90000"/>
              </a:lnSpc>
              <a:spcAft>
                <a:spcPts val="600"/>
              </a:spcAft>
              <a:buFont typeface="Arial" panose="020B0604020202020204" pitchFamily="34" charset="0"/>
              <a:buChar char="•"/>
            </a:pPr>
            <a:endParaRPr lang="en-US" sz="2400" b="1" dirty="0"/>
          </a:p>
        </p:txBody>
      </p:sp>
    </p:spTree>
    <p:extLst>
      <p:ext uri="{BB962C8B-B14F-4D97-AF65-F5344CB8AC3E}">
        <p14:creationId xmlns:p14="http://schemas.microsoft.com/office/powerpoint/2010/main" val="159757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9560" y="856180"/>
            <a:ext cx="5279408" cy="11280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a:latin typeface="+mj-lt"/>
                <a:ea typeface="+mj-ea"/>
                <a:cs typeface="+mj-cs"/>
              </a:rPr>
              <a:t>CERTIFICATION</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5085" y="2449481"/>
            <a:ext cx="4975066" cy="3979585"/>
          </a:xfrm>
          <a:prstGeom prst="rect">
            <a:avLst/>
          </a:prstGeom>
        </p:spPr>
        <p:txBody>
          <a:bodyPr vert="horz" lIns="91440" tIns="45720" rIns="91440" bIns="45720" rtlCol="0" anchor="ctr">
            <a:normAutofit fontScale="92500" lnSpcReduction="10000"/>
          </a:bodyPr>
          <a:lstStyle/>
          <a:p>
            <a:endParaRPr lang="en-US" dirty="0"/>
          </a:p>
          <a:p>
            <a:r>
              <a:rPr lang="en-US" dirty="0"/>
              <a:t>What is CMMC?</a:t>
            </a:r>
          </a:p>
          <a:p>
            <a:endParaRPr lang="en-US" dirty="0"/>
          </a:p>
          <a:p>
            <a:r>
              <a:rPr lang="en-US" dirty="0"/>
              <a:t>CMMC stands for “Cybersecurity Maturity Model Certification”. The CMMC will encompass multiple maturity levels that ranges from “Basic Cybersecurity Hygiene” to “Advanced/Progressive”. The intent is to incorporate CMMC into Defense Federal Acquisition Regulation Supplement (DFARS) and use it as a requirement for contract award.</a:t>
            </a:r>
          </a:p>
          <a:p>
            <a:endParaRPr lang="en-US" dirty="0"/>
          </a:p>
          <a:p>
            <a:r>
              <a:rPr lang="en-US" dirty="0"/>
              <a:t>Who Is Impacted?</a:t>
            </a:r>
          </a:p>
          <a:p>
            <a:r>
              <a:rPr lang="en-US" dirty="0"/>
              <a:t>All contractors doing business with the US Department of Defense. CMMC will affect DOD and its supply chain in many ways. Three of its most significant impacts will be on cost, conflicts and competition. </a:t>
            </a:r>
          </a:p>
          <a:p>
            <a:endParaRPr lang="en-US" dirty="0"/>
          </a:p>
          <a:p>
            <a:endParaRPr lang="en-US"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A9225F4-4EBC-5A4C-BF02-722FBF7FA19F}"/>
              </a:ext>
            </a:extLst>
          </p:cNvPr>
          <p:cNvPicPr>
            <a:picLocks noChangeAspect="1"/>
          </p:cNvPicPr>
          <p:nvPr/>
        </p:nvPicPr>
        <p:blipFill>
          <a:blip r:embed="rId2"/>
          <a:stretch>
            <a:fillRect/>
          </a:stretch>
        </p:blipFill>
        <p:spPr>
          <a:xfrm>
            <a:off x="7083423" y="776053"/>
            <a:ext cx="4397433" cy="2130433"/>
          </a:xfrm>
          <a:prstGeom prst="rect">
            <a:avLst/>
          </a:prstGeom>
        </p:spPr>
      </p:pic>
      <p:sp>
        <p:nvSpPr>
          <p:cNvPr id="24" name="Rectangle 2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785140C3-8B62-DD47-B877-AA2759D33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674" y="3707894"/>
            <a:ext cx="3737067" cy="2518756"/>
          </a:xfrm>
          <a:prstGeom prst="rect">
            <a:avLst/>
          </a:prstGeom>
        </p:spPr>
      </p:pic>
    </p:spTree>
    <p:extLst>
      <p:ext uri="{BB962C8B-B14F-4D97-AF65-F5344CB8AC3E}">
        <p14:creationId xmlns:p14="http://schemas.microsoft.com/office/powerpoint/2010/main" val="57089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990598" y="5219525"/>
            <a:ext cx="10210800" cy="109984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a:latin typeface="+mj-lt"/>
                <a:ea typeface="+mj-ea"/>
                <a:cs typeface="+mj-cs"/>
              </a:rPr>
              <a:t>MEET OUR PANELISTS </a:t>
            </a:r>
          </a:p>
        </p:txBody>
      </p:sp>
      <p:sp>
        <p:nvSpPr>
          <p:cNvPr id="37" name="Rectangle 36">
            <a:extLst>
              <a:ext uri="{FF2B5EF4-FFF2-40B4-BE49-F238E27FC236}">
                <a16:creationId xmlns:a16="http://schemas.microsoft.com/office/drawing/2014/main" id="{FF638861-22F4-42BD-AB54-580F4FFF9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405745"/>
          </a:xfrm>
          <a:prstGeom prst="rect">
            <a:avLst/>
          </a:prstGeom>
          <a:solidFill>
            <a:srgbClr val="8D3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26">
            <a:extLst>
              <a:ext uri="{FF2B5EF4-FFF2-40B4-BE49-F238E27FC236}">
                <a16:creationId xmlns:a16="http://schemas.microsoft.com/office/drawing/2014/main" id="{6CACE173-0A3A-4306-B76C-60A0714C3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3" y="320843"/>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erson wearing glasses and smiling at the camera&#10;&#10;Description automatically generated">
            <a:extLst>
              <a:ext uri="{FF2B5EF4-FFF2-40B4-BE49-F238E27FC236}">
                <a16:creationId xmlns:a16="http://schemas.microsoft.com/office/drawing/2014/main" id="{F85C4918-26B1-6843-B978-5F54FC90A737}"/>
              </a:ext>
            </a:extLst>
          </p:cNvPr>
          <p:cNvPicPr>
            <a:picLocks noChangeAspect="1"/>
          </p:cNvPicPr>
          <p:nvPr/>
        </p:nvPicPr>
        <p:blipFill rotWithShape="1">
          <a:blip r:embed="rId2">
            <a:extLst>
              <a:ext uri="{28A0092B-C50C-407E-A947-70E740481C1C}">
                <a14:useLocalDpi xmlns:a14="http://schemas.microsoft.com/office/drawing/2010/main" val="0"/>
              </a:ext>
            </a:extLst>
          </a:blip>
          <a:srcRect t="13097" r="3" b="3"/>
          <a:stretch/>
        </p:blipFill>
        <p:spPr>
          <a:xfrm>
            <a:off x="527306" y="862183"/>
            <a:ext cx="3246120" cy="2625377"/>
          </a:xfrm>
          <a:prstGeom prst="rect">
            <a:avLst/>
          </a:prstGeom>
        </p:spPr>
      </p:pic>
      <p:sp>
        <p:nvSpPr>
          <p:cNvPr id="41" name="Rounded Rectangle 26">
            <a:extLst>
              <a:ext uri="{FF2B5EF4-FFF2-40B4-BE49-F238E27FC236}">
                <a16:creationId xmlns:a16="http://schemas.microsoft.com/office/drawing/2014/main" id="{BE5996B0-F3AC-4A78-A5EF-139FD3495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7198" y="320842"/>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erson wearing a suit and tie smiling at the camera&#10;&#10;Description automatically generated">
            <a:extLst>
              <a:ext uri="{FF2B5EF4-FFF2-40B4-BE49-F238E27FC236}">
                <a16:creationId xmlns:a16="http://schemas.microsoft.com/office/drawing/2014/main" id="{C176F511-7FD8-474E-A872-06C69540F401}"/>
              </a:ext>
            </a:extLst>
          </p:cNvPr>
          <p:cNvPicPr>
            <a:picLocks noChangeAspect="1"/>
          </p:cNvPicPr>
          <p:nvPr/>
        </p:nvPicPr>
        <p:blipFill rotWithShape="1">
          <a:blip r:embed="rId3">
            <a:extLst>
              <a:ext uri="{28A0092B-C50C-407E-A947-70E740481C1C}">
                <a14:useLocalDpi xmlns:a14="http://schemas.microsoft.com/office/drawing/2010/main" val="0"/>
              </a:ext>
            </a:extLst>
          </a:blip>
          <a:srcRect r="-1" b="23570"/>
          <a:stretch/>
        </p:blipFill>
        <p:spPr>
          <a:xfrm>
            <a:off x="4472938" y="862605"/>
            <a:ext cx="3246120" cy="2625380"/>
          </a:xfrm>
          <a:prstGeom prst="rect">
            <a:avLst/>
          </a:prstGeom>
        </p:spPr>
      </p:pic>
      <p:sp>
        <p:nvSpPr>
          <p:cNvPr id="43" name="Rounded Rectangle 26">
            <a:extLst>
              <a:ext uri="{FF2B5EF4-FFF2-40B4-BE49-F238E27FC236}">
                <a16:creationId xmlns:a16="http://schemas.microsoft.com/office/drawing/2014/main" id="{347C85EF-9B88-46AF-B40D-70F2DDDE1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2834" y="320842"/>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erson wearing a suit and tie smiling and looking at the camera&#10;&#10;Description automatically generated">
            <a:extLst>
              <a:ext uri="{FF2B5EF4-FFF2-40B4-BE49-F238E27FC236}">
                <a16:creationId xmlns:a16="http://schemas.microsoft.com/office/drawing/2014/main" id="{7CD53F12-DCD5-1740-AD8B-B5F4865B900F}"/>
              </a:ext>
            </a:extLst>
          </p:cNvPr>
          <p:cNvPicPr>
            <a:picLocks noChangeAspect="1"/>
          </p:cNvPicPr>
          <p:nvPr/>
        </p:nvPicPr>
        <p:blipFill rotWithShape="1">
          <a:blip r:embed="rId4">
            <a:extLst>
              <a:ext uri="{28A0092B-C50C-407E-A947-70E740481C1C}">
                <a14:useLocalDpi xmlns:a14="http://schemas.microsoft.com/office/drawing/2010/main" val="0"/>
              </a:ext>
            </a:extLst>
          </a:blip>
          <a:srcRect t="8057" r="5" b="11069"/>
          <a:stretch/>
        </p:blipFill>
        <p:spPr>
          <a:xfrm>
            <a:off x="8418574" y="858817"/>
            <a:ext cx="3246120" cy="2625398"/>
          </a:xfrm>
          <a:prstGeom prst="rect">
            <a:avLst/>
          </a:prstGeom>
        </p:spPr>
      </p:pic>
      <p:sp>
        <p:nvSpPr>
          <p:cNvPr id="21" name="TextBox 20">
            <a:extLst>
              <a:ext uri="{FF2B5EF4-FFF2-40B4-BE49-F238E27FC236}">
                <a16:creationId xmlns:a16="http://schemas.microsoft.com/office/drawing/2014/main" id="{3A282CE4-3E40-2143-8B0F-3E8F05C1A6B8}"/>
              </a:ext>
            </a:extLst>
          </p:cNvPr>
          <p:cNvSpPr txBox="1"/>
          <p:nvPr/>
        </p:nvSpPr>
        <p:spPr>
          <a:xfrm>
            <a:off x="5162719" y="4495568"/>
            <a:ext cx="6586915" cy="1905232"/>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endParaRPr lang="en-US" sz="1500" dirty="0"/>
          </a:p>
        </p:txBody>
      </p:sp>
      <p:sp>
        <p:nvSpPr>
          <p:cNvPr id="25" name="TextBox 24">
            <a:extLst>
              <a:ext uri="{FF2B5EF4-FFF2-40B4-BE49-F238E27FC236}">
                <a16:creationId xmlns:a16="http://schemas.microsoft.com/office/drawing/2014/main" id="{B0B68AE7-C885-034B-B589-29E6195E5E58}"/>
              </a:ext>
            </a:extLst>
          </p:cNvPr>
          <p:cNvSpPr txBox="1"/>
          <p:nvPr/>
        </p:nvSpPr>
        <p:spPr>
          <a:xfrm>
            <a:off x="527305" y="3573565"/>
            <a:ext cx="3246120" cy="400110"/>
          </a:xfrm>
          <a:prstGeom prst="rect">
            <a:avLst/>
          </a:prstGeom>
          <a:noFill/>
        </p:spPr>
        <p:txBody>
          <a:bodyPr wrap="square" rtlCol="0">
            <a:spAutoFit/>
          </a:bodyPr>
          <a:lstStyle/>
          <a:p>
            <a:pPr algn="ctr"/>
            <a:r>
              <a:rPr lang="en-US" sz="2000" dirty="0"/>
              <a:t>RON LEWIS </a:t>
            </a:r>
          </a:p>
        </p:txBody>
      </p:sp>
      <p:sp>
        <p:nvSpPr>
          <p:cNvPr id="27" name="TextBox 26">
            <a:extLst>
              <a:ext uri="{FF2B5EF4-FFF2-40B4-BE49-F238E27FC236}">
                <a16:creationId xmlns:a16="http://schemas.microsoft.com/office/drawing/2014/main" id="{7E56CE0E-F55A-9145-9493-8AECC4666E86}"/>
              </a:ext>
            </a:extLst>
          </p:cNvPr>
          <p:cNvSpPr txBox="1"/>
          <p:nvPr/>
        </p:nvSpPr>
        <p:spPr>
          <a:xfrm>
            <a:off x="4529055" y="3573565"/>
            <a:ext cx="3190003" cy="400110"/>
          </a:xfrm>
          <a:prstGeom prst="rect">
            <a:avLst/>
          </a:prstGeom>
          <a:noFill/>
        </p:spPr>
        <p:txBody>
          <a:bodyPr wrap="square" rtlCol="0">
            <a:spAutoFit/>
          </a:bodyPr>
          <a:lstStyle/>
          <a:p>
            <a:pPr algn="ctr"/>
            <a:r>
              <a:rPr lang="en-US" sz="2000" dirty="0"/>
              <a:t>JON WILLIAMS</a:t>
            </a:r>
          </a:p>
        </p:txBody>
      </p:sp>
      <p:sp>
        <p:nvSpPr>
          <p:cNvPr id="33" name="TextBox 32">
            <a:extLst>
              <a:ext uri="{FF2B5EF4-FFF2-40B4-BE49-F238E27FC236}">
                <a16:creationId xmlns:a16="http://schemas.microsoft.com/office/drawing/2014/main" id="{680CDAE9-932A-9C48-86EB-36E33B3331F2}"/>
              </a:ext>
            </a:extLst>
          </p:cNvPr>
          <p:cNvSpPr txBox="1"/>
          <p:nvPr/>
        </p:nvSpPr>
        <p:spPr>
          <a:xfrm>
            <a:off x="8418574" y="3573565"/>
            <a:ext cx="3246120" cy="400110"/>
          </a:xfrm>
          <a:prstGeom prst="rect">
            <a:avLst/>
          </a:prstGeom>
          <a:noFill/>
        </p:spPr>
        <p:txBody>
          <a:bodyPr wrap="square" rtlCol="0">
            <a:spAutoFit/>
          </a:bodyPr>
          <a:lstStyle/>
          <a:p>
            <a:pPr algn="ctr"/>
            <a:r>
              <a:rPr lang="en-US" sz="2000" dirty="0"/>
              <a:t>ARMANDO SEAY</a:t>
            </a:r>
          </a:p>
        </p:txBody>
      </p:sp>
    </p:spTree>
    <p:extLst>
      <p:ext uri="{BB962C8B-B14F-4D97-AF65-F5344CB8AC3E}">
        <p14:creationId xmlns:p14="http://schemas.microsoft.com/office/powerpoint/2010/main" val="2047593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b="-267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p:nvSpPr>
        <p:spPr>
          <a:xfrm>
            <a:off x="0" y="0"/>
            <a:ext cx="12192000" cy="685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endParaRPr lang="en-US" sz="1400" dirty="0">
              <a:solidFill>
                <a:schemeClr val="bg1"/>
              </a:solidFill>
              <a:latin typeface="Roboto" panose="02000000000000000000" pitchFamily="2" charset="0"/>
              <a:ea typeface="Roboto" panose="02000000000000000000" pitchFamily="2" charset="0"/>
            </a:endParaRPr>
          </a:p>
        </p:txBody>
      </p:sp>
      <p:sp>
        <p:nvSpPr>
          <p:cNvPr id="5" name="TextBox 4"/>
          <p:cNvSpPr txBox="1"/>
          <p:nvPr/>
        </p:nvSpPr>
        <p:spPr>
          <a:xfrm>
            <a:off x="177925" y="1643743"/>
            <a:ext cx="5918075" cy="584775"/>
          </a:xfrm>
          <a:prstGeom prst="rect">
            <a:avLst/>
          </a:prstGeom>
          <a:noFill/>
        </p:spPr>
        <p:txBody>
          <a:bodyPr wrap="square" rtlCol="0">
            <a:spAutoFit/>
          </a:bodyPr>
          <a:lstStyle/>
          <a:p>
            <a:r>
              <a:rPr lang="en-US" sz="3200" dirty="0">
                <a:solidFill>
                  <a:schemeClr val="accent2">
                    <a:lumMod val="50000"/>
                  </a:schemeClr>
                </a:solidFill>
                <a:latin typeface="Lato Black" panose="020F0A02020204030203" pitchFamily="34" charset="0"/>
              </a:rPr>
              <a:t>USE OF TECHNOLOGY</a:t>
            </a:r>
          </a:p>
        </p:txBody>
      </p:sp>
      <p:sp>
        <p:nvSpPr>
          <p:cNvPr id="6" name="TextBox 5"/>
          <p:cNvSpPr txBox="1"/>
          <p:nvPr/>
        </p:nvSpPr>
        <p:spPr>
          <a:xfrm>
            <a:off x="177925" y="2352020"/>
            <a:ext cx="11272344" cy="4770537"/>
          </a:xfrm>
          <a:prstGeom prst="rect">
            <a:avLst/>
          </a:prstGeom>
          <a:noFill/>
        </p:spPr>
        <p:txBody>
          <a:bodyPr wrap="square" rtlCol="0">
            <a:spAutoFit/>
          </a:bodyPr>
          <a:lstStyle/>
          <a:p>
            <a:r>
              <a:rPr lang="en-US" sz="2800" dirty="0"/>
              <a:t> </a:t>
            </a:r>
            <a:r>
              <a:rPr lang="en-US" sz="2800" b="1" dirty="0"/>
              <a:t>Ron Lewis, Founder and CEO </a:t>
            </a:r>
          </a:p>
          <a:p>
            <a:endParaRPr lang="en-US" sz="2000" dirty="0"/>
          </a:p>
          <a:p>
            <a:r>
              <a:rPr lang="en-US" sz="2000" dirty="0"/>
              <a:t>Founder and CEO of </a:t>
            </a:r>
            <a:r>
              <a:rPr lang="en-US" sz="2000" dirty="0" err="1"/>
              <a:t>AtWork</a:t>
            </a:r>
            <a:r>
              <a:rPr lang="en-US" sz="2000" dirty="0"/>
              <a:t> Systems which recently released an innovative SaaS platform to help small and medium sized companies solve business continuity challenges. </a:t>
            </a:r>
          </a:p>
          <a:p>
            <a:r>
              <a:rPr lang="en-US" sz="2000" dirty="0"/>
              <a:t>Software architect, C-level corporate executive, and entrepreneur with over two decades delivering technology solutions. </a:t>
            </a:r>
          </a:p>
          <a:p>
            <a:r>
              <a:rPr lang="en-US" sz="2000" dirty="0"/>
              <a:t>Previously served as a CTO and CIO for a large company. </a:t>
            </a:r>
          </a:p>
          <a:p>
            <a:r>
              <a:rPr lang="en-US" sz="2000" dirty="0"/>
              <a:t>B.S., cum laude, in Engineering from Boston University and M.S., honors, in Engineering from Columbia University. </a:t>
            </a:r>
          </a:p>
          <a:p>
            <a:endParaRPr lang="en-US" sz="2000" dirty="0"/>
          </a:p>
          <a:p>
            <a:r>
              <a:rPr lang="en-US" sz="2000" b="1" dirty="0">
                <a:solidFill>
                  <a:schemeClr val="accent2">
                    <a:lumMod val="50000"/>
                  </a:schemeClr>
                </a:solidFill>
              </a:rPr>
              <a:t>For more details visit: </a:t>
            </a:r>
            <a:r>
              <a:rPr lang="en-US" sz="2000" b="1" dirty="0" err="1">
                <a:solidFill>
                  <a:schemeClr val="accent1">
                    <a:lumMod val="75000"/>
                  </a:schemeClr>
                </a:solidFill>
              </a:rPr>
              <a:t>www.atworksys.com</a:t>
            </a:r>
            <a:r>
              <a:rPr lang="en-US" sz="2000" b="1" dirty="0">
                <a:solidFill>
                  <a:schemeClr val="accent1">
                    <a:lumMod val="75000"/>
                  </a:schemeClr>
                </a:solidFill>
              </a:rPr>
              <a:t> </a:t>
            </a:r>
          </a:p>
          <a:p>
            <a:r>
              <a:rPr lang="en-US" sz="2000" b="1" dirty="0">
                <a:solidFill>
                  <a:schemeClr val="accent2">
                    <a:lumMod val="50000"/>
                  </a:schemeClr>
                </a:solidFill>
              </a:rPr>
              <a:t>Contact: </a:t>
            </a:r>
            <a:r>
              <a:rPr lang="en-US" sz="2000" b="1" dirty="0" err="1">
                <a:solidFill>
                  <a:schemeClr val="accent1">
                    <a:lumMod val="75000"/>
                  </a:schemeClr>
                </a:solidFill>
              </a:rPr>
              <a:t>ron.lewis@atworksys.com</a:t>
            </a:r>
            <a:r>
              <a:rPr lang="en-US" sz="2000" b="1" dirty="0">
                <a:solidFill>
                  <a:schemeClr val="accent1">
                    <a:lumMod val="75000"/>
                  </a:schemeClr>
                </a:solidFill>
              </a:rPr>
              <a:t> </a:t>
            </a:r>
          </a:p>
          <a:p>
            <a:endParaRPr lang="en-US" sz="2800" dirty="0"/>
          </a:p>
          <a:p>
            <a:endParaRPr lang="en-US" sz="2800" dirty="0"/>
          </a:p>
        </p:txBody>
      </p:sp>
      <p:pic>
        <p:nvPicPr>
          <p:cNvPr id="1027" name="Picture 3" descr="page1image3832448">
            <a:extLst>
              <a:ext uri="{FF2B5EF4-FFF2-40B4-BE49-F238E27FC236}">
                <a16:creationId xmlns:a16="http://schemas.microsoft.com/office/drawing/2014/main" id="{1CD49CFE-9C74-AC4F-A330-FC79813D6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42" y="228600"/>
            <a:ext cx="5002385" cy="103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4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67909" y="2023110"/>
            <a:ext cx="2469624" cy="28460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dirty="0"/>
              <a:t>The warning signs are there</a:t>
            </a:r>
            <a:endParaRPr lang="en-US" sz="3700" dirty="0">
              <a:latin typeface="+mj-lt"/>
              <a:ea typeface="+mj-ea"/>
              <a:cs typeface="+mj-cs"/>
            </a:endParaRPr>
          </a:p>
        </p:txBody>
      </p:sp>
      <p:sp>
        <p:nvSpPr>
          <p:cNvPr id="10" name="TextBox 9"/>
          <p:cNvSpPr txBox="1"/>
          <p:nvPr/>
        </p:nvSpPr>
        <p:spPr>
          <a:xfrm>
            <a:off x="9267908" y="5086350"/>
            <a:ext cx="2446465" cy="1178298"/>
          </a:xfrm>
          <a:prstGeom prst="rect">
            <a:avLst/>
          </a:prstGeom>
        </p:spPr>
        <p:txBody>
          <a:bodyPr vert="horz" lIns="91440" tIns="45720" rIns="91440" bIns="45720" rtlCol="0">
            <a:normAutofit/>
          </a:bodyPr>
          <a:lstStyle/>
          <a:p>
            <a:pPr defTabSz="914400">
              <a:lnSpc>
                <a:spcPct val="90000"/>
              </a:lnSpc>
              <a:spcBef>
                <a:spcPts val="1000"/>
              </a:spcBef>
            </a:pPr>
            <a:r>
              <a:rPr lang="en-US" sz="1200" b="1" dirty="0"/>
              <a:t>Ron Lewis – AtWork Systems </a:t>
            </a:r>
            <a:endParaRPr lang="en-US" sz="1200" dirty="0"/>
          </a:p>
        </p:txBody>
      </p: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1726" y="1212690"/>
            <a:ext cx="7297205" cy="3924151"/>
          </a:xfrm>
          <a:prstGeom prst="rect">
            <a:avLst/>
          </a:prstGeom>
          <a:noFill/>
        </p:spPr>
        <p:txBody>
          <a:bodyPr wrap="square" rtlCol="0">
            <a:spAutoFit/>
          </a:bodyPr>
          <a:lstStyle/>
          <a:p>
            <a:pPr>
              <a:lnSpc>
                <a:spcPct val="150000"/>
              </a:lnSpc>
              <a:spcAft>
                <a:spcPts val="600"/>
              </a:spcAft>
            </a:pPr>
            <a:r>
              <a:rPr lang="en-US" b="1" dirty="0">
                <a:solidFill>
                  <a:schemeClr val="accent4">
                    <a:lumMod val="75000"/>
                  </a:schemeClr>
                </a:solidFill>
                <a:ea typeface="Roboto" panose="02000000000000000000" pitchFamily="2" charset="0"/>
              </a:rPr>
              <a:t>The Cyber Security Threat is Real … here’s what our leaders are saying</a:t>
            </a:r>
          </a:p>
          <a:p>
            <a:pPr>
              <a:lnSpc>
                <a:spcPct val="150000"/>
              </a:lnSpc>
              <a:spcAft>
                <a:spcPts val="600"/>
              </a:spcAft>
            </a:pPr>
            <a:endParaRPr lang="en-US" sz="2000" b="1" dirty="0">
              <a:solidFill>
                <a:srgbClr val="708042"/>
              </a:solidFill>
              <a:latin typeface="Roboto" panose="02000000000000000000" pitchFamily="2" charset="0"/>
              <a:ea typeface="Roboto" panose="02000000000000000000" pitchFamily="2" charset="0"/>
            </a:endParaRPr>
          </a:p>
          <a:p>
            <a:r>
              <a:rPr lang="en-US" sz="1400" dirty="0"/>
              <a:t>The loss of industrial information and intellectual property through cyber espionage</a:t>
            </a:r>
          </a:p>
          <a:p>
            <a:r>
              <a:rPr lang="en-US" sz="1400" dirty="0"/>
              <a:t>constitutes the “greatest transfer of wealth in history,” the nation’s top cyber warrior</a:t>
            </a:r>
          </a:p>
          <a:p>
            <a:r>
              <a:rPr lang="en-US" sz="1400" b="1" dirty="0"/>
              <a:t>Gen. Keith Alexander </a:t>
            </a:r>
            <a:r>
              <a:rPr lang="en-US" sz="1400" dirty="0"/>
              <a:t>said. – 2012</a:t>
            </a:r>
          </a:p>
          <a:p>
            <a:r>
              <a:rPr lang="en-US" sz="1400" dirty="0"/>
              <a:t> </a:t>
            </a:r>
          </a:p>
          <a:p>
            <a:r>
              <a:rPr lang="en-US" sz="1400" dirty="0"/>
              <a:t>"The warning signs are there. The system is blinking. It is why I believe we are at a</a:t>
            </a:r>
          </a:p>
          <a:p>
            <a:r>
              <a:rPr lang="en-US" sz="1400" dirty="0"/>
              <a:t>critical point," </a:t>
            </a:r>
            <a:r>
              <a:rPr lang="en-US" sz="1400" b="1" dirty="0"/>
              <a:t>[DNI] Coats </a:t>
            </a:r>
            <a:r>
              <a:rPr lang="en-US" sz="1400" dirty="0"/>
              <a:t>said, …. “Today, the digital infrastructure that serves this</a:t>
            </a:r>
          </a:p>
          <a:p>
            <a:r>
              <a:rPr lang="en-US" sz="1400" dirty="0"/>
              <a:t>country is literally under attack," he said.” – 2018</a:t>
            </a:r>
          </a:p>
          <a:p>
            <a:r>
              <a:rPr lang="en-US" sz="1400" dirty="0"/>
              <a:t> </a:t>
            </a:r>
          </a:p>
          <a:p>
            <a:r>
              <a:rPr lang="en-US" sz="1400" dirty="0"/>
              <a:t>“Our adversaries are working hard every day to exfiltrate, hack, and breach our supply chain.</a:t>
            </a:r>
          </a:p>
          <a:p>
            <a:r>
              <a:rPr lang="en-US" sz="1400" dirty="0"/>
              <a:t>CMMC is about creating critical thinking skills for Cybersecurity, and not another checklist. I</a:t>
            </a:r>
          </a:p>
          <a:p>
            <a:r>
              <a:rPr lang="en-US" sz="1400" dirty="0"/>
              <a:t>don’t want to lose a single supplier. Still, the culture of the DoD has changed, and cyber best</a:t>
            </a:r>
          </a:p>
          <a:p>
            <a:r>
              <a:rPr lang="en-US" sz="1400" dirty="0"/>
              <a:t>practices are now mandatory,” </a:t>
            </a:r>
            <a:r>
              <a:rPr lang="en-US" sz="1400" b="1" dirty="0"/>
              <a:t>Katie Arrington,</a:t>
            </a:r>
            <a:r>
              <a:rPr lang="en-US" sz="1400" dirty="0"/>
              <a:t> </a:t>
            </a:r>
            <a:r>
              <a:rPr lang="en-US" sz="1400" b="1" dirty="0"/>
              <a:t>CISO for Assistant Secretary for Defense</a:t>
            </a:r>
          </a:p>
          <a:p>
            <a:r>
              <a:rPr lang="en-US" sz="1400" b="1" dirty="0"/>
              <a:t>Acquisition</a:t>
            </a:r>
          </a:p>
        </p:txBody>
      </p:sp>
    </p:spTree>
    <p:extLst>
      <p:ext uri="{BB962C8B-B14F-4D97-AF65-F5344CB8AC3E}">
        <p14:creationId xmlns:p14="http://schemas.microsoft.com/office/powerpoint/2010/main" val="407543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67909" y="2023110"/>
            <a:ext cx="2469624" cy="28460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dirty="0"/>
              <a:t>Policies, Procedures &amp; Practices</a:t>
            </a:r>
            <a:endParaRPr lang="en-US" sz="3600" dirty="0">
              <a:latin typeface="+mj-lt"/>
              <a:ea typeface="+mj-ea"/>
              <a:cs typeface="+mj-cs"/>
            </a:endParaRPr>
          </a:p>
        </p:txBody>
      </p: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1726" y="1446601"/>
            <a:ext cx="7297205" cy="2862322"/>
          </a:xfrm>
          <a:prstGeom prst="rect">
            <a:avLst/>
          </a:prstGeom>
          <a:noFill/>
        </p:spPr>
        <p:txBody>
          <a:bodyPr wrap="square" rtlCol="0">
            <a:spAutoFit/>
          </a:bodyPr>
          <a:lstStyle/>
          <a:p>
            <a:pPr>
              <a:lnSpc>
                <a:spcPct val="150000"/>
              </a:lnSpc>
              <a:spcAft>
                <a:spcPts val="600"/>
              </a:spcAft>
            </a:pPr>
            <a:r>
              <a:rPr lang="en-US" sz="2000" b="1" dirty="0">
                <a:solidFill>
                  <a:schemeClr val="accent4">
                    <a:lumMod val="75000"/>
                  </a:schemeClr>
                </a:solidFill>
                <a:ea typeface="Roboto" panose="02000000000000000000" pitchFamily="2" charset="0"/>
              </a:rPr>
              <a:t>How does CMMC address the Cyber Threat?</a:t>
            </a:r>
          </a:p>
          <a:p>
            <a:pPr>
              <a:lnSpc>
                <a:spcPct val="150000"/>
              </a:lnSpc>
              <a:spcAft>
                <a:spcPts val="600"/>
              </a:spcAft>
            </a:pPr>
            <a:endParaRPr lang="en-US" sz="2000" b="1" dirty="0">
              <a:solidFill>
                <a:srgbClr val="708042"/>
              </a:solidFill>
              <a:latin typeface="Roboto" panose="02000000000000000000" pitchFamily="2" charset="0"/>
              <a:ea typeface="Roboto" panose="02000000000000000000" pitchFamily="2" charset="0"/>
            </a:endParaRPr>
          </a:p>
          <a:p>
            <a:r>
              <a:rPr lang="en-US" sz="1400" dirty="0"/>
              <a:t>Common set of security controls (policies, procedures and practices)</a:t>
            </a:r>
          </a:p>
          <a:p>
            <a:pPr marL="285750" indent="-285750">
              <a:buFont typeface="Arial" panose="020B0604020202020204" pitchFamily="34" charset="0"/>
              <a:buChar char="•"/>
            </a:pPr>
            <a:r>
              <a:rPr lang="en-US" sz="1400" dirty="0"/>
              <a:t>110 controls are divided up amongst 14 families –</a:t>
            </a:r>
          </a:p>
          <a:p>
            <a:pPr marL="742950" lvl="1" indent="-285750">
              <a:buFont typeface="Arial" panose="020B0604020202020204" pitchFamily="34" charset="0"/>
              <a:buChar char="•"/>
            </a:pPr>
            <a:r>
              <a:rPr lang="en-US" sz="1400" dirty="0"/>
              <a:t>Access Control, Identification &amp; Authentication, Audit &amp; Accountability, </a:t>
            </a:r>
            <a:r>
              <a:rPr lang="en-US" sz="1400" dirty="0" err="1"/>
              <a:t>etc</a:t>
            </a:r>
            <a:endParaRPr lang="en-US" sz="1400" dirty="0"/>
          </a:p>
          <a:p>
            <a:pPr marL="285750" indent="-285750">
              <a:buFont typeface="Arial" panose="020B0604020202020204" pitchFamily="34" charset="0"/>
              <a:buChar char="•"/>
            </a:pPr>
            <a:r>
              <a:rPr lang="en-US" sz="1400" dirty="0"/>
              <a:t>Organized like the CMMI in levels to provide flexibility to programs</a:t>
            </a:r>
          </a:p>
          <a:p>
            <a:pPr marL="285750" indent="-285750">
              <a:buFont typeface="Arial" panose="020B0604020202020204" pitchFamily="34" charset="0"/>
              <a:buChar char="•"/>
            </a:pPr>
            <a:r>
              <a:rPr lang="en-US" sz="1400" dirty="0"/>
              <a:t>Security controls and practices … defined in NIST 800-171</a:t>
            </a:r>
          </a:p>
          <a:p>
            <a:pPr marL="285750" indent="-285750">
              <a:buFont typeface="Arial" panose="020B0604020202020204" pitchFamily="34" charset="0"/>
              <a:buChar char="•"/>
            </a:pPr>
            <a:endParaRPr lang="en-US" sz="1400" dirty="0"/>
          </a:p>
          <a:p>
            <a:r>
              <a:rPr lang="en-US" sz="1400" dirty="0"/>
              <a:t>Controlled Unclassified Information</a:t>
            </a:r>
          </a:p>
          <a:p>
            <a:pPr marL="285750" indent="-285750">
              <a:buFont typeface="Arial" panose="020B0604020202020204" pitchFamily="34" charset="0"/>
              <a:buChar char="•"/>
            </a:pPr>
            <a:r>
              <a:rPr lang="en-US" sz="1200" dirty="0"/>
              <a:t>introduced by Executive Order in 2010 to consolidate the various unclassified markings (FOUO, SBU, LES, etc.) </a:t>
            </a:r>
          </a:p>
        </p:txBody>
      </p:sp>
      <p:sp>
        <p:nvSpPr>
          <p:cNvPr id="8" name="TextBox 7">
            <a:extLst>
              <a:ext uri="{FF2B5EF4-FFF2-40B4-BE49-F238E27FC236}">
                <a16:creationId xmlns:a16="http://schemas.microsoft.com/office/drawing/2014/main" id="{67E15F16-AFC8-4951-BF03-EF227C2CF3D2}"/>
              </a:ext>
            </a:extLst>
          </p:cNvPr>
          <p:cNvSpPr txBox="1"/>
          <p:nvPr/>
        </p:nvSpPr>
        <p:spPr>
          <a:xfrm>
            <a:off x="9267908" y="5086350"/>
            <a:ext cx="2446465" cy="1178298"/>
          </a:xfrm>
          <a:prstGeom prst="rect">
            <a:avLst/>
          </a:prstGeom>
        </p:spPr>
        <p:txBody>
          <a:bodyPr vert="horz" lIns="91440" tIns="45720" rIns="91440" bIns="45720" rtlCol="0">
            <a:normAutofit/>
          </a:bodyPr>
          <a:lstStyle/>
          <a:p>
            <a:pPr defTabSz="914400">
              <a:lnSpc>
                <a:spcPct val="90000"/>
              </a:lnSpc>
              <a:spcBef>
                <a:spcPts val="1000"/>
              </a:spcBef>
            </a:pPr>
            <a:r>
              <a:rPr lang="en-US" sz="1200" b="1" dirty="0"/>
              <a:t>Ron Lewis – AtWork Systems </a:t>
            </a:r>
            <a:endParaRPr lang="en-US" sz="1200" dirty="0"/>
          </a:p>
        </p:txBody>
      </p:sp>
    </p:spTree>
    <p:extLst>
      <p:ext uri="{BB962C8B-B14F-4D97-AF65-F5344CB8AC3E}">
        <p14:creationId xmlns:p14="http://schemas.microsoft.com/office/powerpoint/2010/main" val="185220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2300</Words>
  <Application>Microsoft Macintosh PowerPoint</Application>
  <PresentationFormat>Widescreen</PresentationFormat>
  <Paragraphs>250</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Courier New</vt:lpstr>
      <vt:lpstr>Lato Black</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Tonya Saunders</dc:creator>
  <cp:lastModifiedBy>Tonya Saunders</cp:lastModifiedBy>
  <cp:revision>54</cp:revision>
  <dcterms:created xsi:type="dcterms:W3CDTF">2020-07-02T16:13:07Z</dcterms:created>
  <dcterms:modified xsi:type="dcterms:W3CDTF">2020-07-21T13:35:46Z</dcterms:modified>
</cp:coreProperties>
</file>