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31" r:id="rId2"/>
    <p:sldId id="461" r:id="rId3"/>
    <p:sldId id="336" r:id="rId4"/>
    <p:sldId id="442" r:id="rId5"/>
    <p:sldId id="337" r:id="rId6"/>
    <p:sldId id="341" r:id="rId7"/>
    <p:sldId id="443" r:id="rId8"/>
    <p:sldId id="45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7568" autoAdjust="0"/>
  </p:normalViewPr>
  <p:slideViewPr>
    <p:cSldViewPr snapToGrid="0">
      <p:cViewPr>
        <p:scale>
          <a:sx n="80" d="100"/>
          <a:sy n="80" d="100"/>
        </p:scale>
        <p:origin x="-10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488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-3294" y="-12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CDA08-0E97-41C2-B6BF-1A52428D43E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679B4-97D1-4099-8A86-DDB62B429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36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0460CB-64E8-4A38-894F-52E9A2224435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5A1653-73E5-467B-BBF4-E523D0EA9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2"/>
            <a:ext cx="75438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655C109-BC79-41D5-8F63-026C65AB63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1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7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3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7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486400"/>
            <a:ext cx="7659687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52863"/>
            <a:ext cx="6135687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11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buClrTx/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buClrTx/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5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buClrTx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buClrTx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1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0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>
            <a:lvl1pPr marL="257175" indent="-171450">
              <a:buClrTx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1875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7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chemeClr val="tx1"/>
                </a:solidFill>
              </a:defRPr>
            </a:lvl1pPr>
          </a:lstStyle>
          <a:p>
            <a:fld id="{9901F624-EF7D-4C13-BC9C-04C70F8E9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1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2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436713"/>
            <a:ext cx="1239079" cy="42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96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lieromazza.com/" TargetMode="External"/><Relationship Id="rId2" Type="http://schemas.openxmlformats.org/officeDocument/2006/relationships/hyperlink" Target="mailto:natallah@pilieromazza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872" y="3970864"/>
            <a:ext cx="7772400" cy="2133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6324"/>
            <a:ext cx="3276600" cy="11140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7255" y="5688048"/>
            <a:ext cx="8110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eorgia" pitchFamily="18" charset="0"/>
              </a:rPr>
              <a:t>PCI · 1725 I Street NW, Suite 100 · Washington, DC 20006 · (202) 775-7240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BF47-B371-407B-83FF-7C65EE66E8FB}" type="slidenum">
              <a:rPr lang="en-US" smtClean="0"/>
              <a:t>1</a:t>
            </a:fld>
            <a:endParaRPr lang="en-US" dirty="0"/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16527" y="2777042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600" kern="1200" baseline="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/>
              <a:t>Teleworking i</a:t>
            </a:r>
            <a:r>
              <a:rPr lang="en-US" sz="3600" b="1" dirty="0" smtClean="0"/>
              <a:t>n </a:t>
            </a:r>
            <a:r>
              <a:rPr lang="en-US" sz="3600" b="1" dirty="0"/>
              <a:t>a</a:t>
            </a:r>
            <a:r>
              <a:rPr lang="en-US" sz="3600" b="1" dirty="0" smtClean="0"/>
              <a:t> </a:t>
            </a:r>
            <a:r>
              <a:rPr lang="en-US" sz="3600" b="1" dirty="0" smtClean="0"/>
              <a:t>COVI</a:t>
            </a:r>
            <a:r>
              <a:rPr lang="en-US" sz="3600" b="1" dirty="0"/>
              <a:t>D-19</a:t>
            </a:r>
            <a:r>
              <a:rPr lang="en-US" sz="3600" b="1" dirty="0" smtClean="0"/>
              <a:t> </a:t>
            </a:r>
            <a:r>
              <a:rPr lang="en-US" sz="3600" b="1" dirty="0"/>
              <a:t>Environment: What you Need to Know Now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1" name="Subtitle 4"/>
          <p:cNvSpPr>
            <a:spLocks noGrp="1"/>
          </p:cNvSpPr>
          <p:nvPr>
            <p:ph type="subTitle" idx="1"/>
          </p:nvPr>
        </p:nvSpPr>
        <p:spPr>
          <a:xfrm>
            <a:off x="1440921" y="4116284"/>
            <a:ext cx="6400800" cy="9906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Nichole D. Atallah, Esq.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Labor </a:t>
            </a:r>
            <a:r>
              <a:rPr lang="en-US" sz="2400" b="1" dirty="0">
                <a:solidFill>
                  <a:schemeClr val="tx2"/>
                </a:solidFill>
              </a:rPr>
              <a:t>&amp; Employment Law</a:t>
            </a:r>
            <a:br>
              <a:rPr lang="en-US" sz="2400" b="1" dirty="0">
                <a:solidFill>
                  <a:schemeClr val="tx2"/>
                </a:solidFill>
              </a:rPr>
            </a:b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5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Instructor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" lvl="1" indent="0">
              <a:buClrTx/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Nichole </a:t>
            </a:r>
            <a:r>
              <a:rPr lang="en-US" sz="1800" dirty="0">
                <a:solidFill>
                  <a:schemeClr val="tx2"/>
                </a:solidFill>
              </a:rPr>
              <a:t>D. Atallah, Esq. 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Labor &amp; Employment Law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/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 err="1">
                <a:solidFill>
                  <a:schemeClr val="tx2"/>
                </a:solidFill>
              </a:rPr>
              <a:t>PilieroMazza</a:t>
            </a:r>
            <a:r>
              <a:rPr lang="en-US" sz="1800" dirty="0">
                <a:solidFill>
                  <a:schemeClr val="tx2"/>
                </a:solidFill>
              </a:rPr>
              <a:t> PLLC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888 17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St., 11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Floor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Washington, DC  20006</a:t>
            </a:r>
            <a:br>
              <a:rPr lang="en-US" sz="1800" dirty="0">
                <a:solidFill>
                  <a:schemeClr val="tx2"/>
                </a:solidFill>
              </a:rPr>
            </a:br>
            <a:r>
              <a:rPr lang="en-US" sz="1800" i="1" dirty="0"/>
              <a:t/>
            </a:r>
            <a:br>
              <a:rPr lang="en-US" sz="1800" i="1" dirty="0"/>
            </a:br>
            <a:r>
              <a:rPr lang="en-US" sz="1800" dirty="0">
                <a:hlinkClick r:id="rId2"/>
              </a:rPr>
              <a:t>natallah@pilieromazza.com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3"/>
              </a:rPr>
              <a:t>www.pilieromazza.com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>
                <a:solidFill>
                  <a:schemeClr val="tx2"/>
                </a:solidFill>
              </a:rPr>
              <a:t>(202) 857-1000</a:t>
            </a:r>
          </a:p>
          <a:p>
            <a:pPr marL="85725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166" y="1578566"/>
            <a:ext cx="1926105" cy="192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53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Employer </a:t>
            </a:r>
            <a:r>
              <a:rPr lang="en-US" b="1" cap="small" dirty="0"/>
              <a:t>Considerations in Allowing Telework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083"/>
            <a:ext cx="7620000" cy="4800600"/>
          </a:xfrm>
        </p:spPr>
        <p:txBody>
          <a:bodyPr/>
          <a:lstStyle/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OMB </a:t>
            </a:r>
            <a:r>
              <a:rPr lang="en-US" sz="2400" dirty="0">
                <a:solidFill>
                  <a:schemeClr val="tx2"/>
                </a:solidFill>
              </a:rPr>
              <a:t>Guidance Urging Agency Flexibility for Contractors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Be </a:t>
            </a:r>
            <a:r>
              <a:rPr lang="en-US" sz="2400" dirty="0">
                <a:solidFill>
                  <a:schemeClr val="tx2"/>
                </a:solidFill>
              </a:rPr>
              <a:t>Flexible and Think More Broadly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Communicate </a:t>
            </a:r>
            <a:r>
              <a:rPr lang="en-US" sz="2400" dirty="0">
                <a:solidFill>
                  <a:schemeClr val="tx2"/>
                </a:solidFill>
              </a:rPr>
              <a:t>with the Contracting Officer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E</a:t>
            </a:r>
            <a:r>
              <a:rPr lang="en-US" sz="2400" dirty="0" smtClean="0">
                <a:solidFill>
                  <a:schemeClr val="tx2"/>
                </a:solidFill>
              </a:rPr>
              <a:t>quipping </a:t>
            </a:r>
            <a:r>
              <a:rPr lang="en-US" sz="2400" dirty="0">
                <a:solidFill>
                  <a:schemeClr val="tx2"/>
                </a:solidFill>
              </a:rPr>
              <a:t>Employees </a:t>
            </a:r>
          </a:p>
          <a:p>
            <a:pPr marL="85725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6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Changes </a:t>
            </a:r>
            <a:r>
              <a:rPr lang="en-US" b="1" cap="small" dirty="0"/>
              <a:t>to Existing Policies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lvl="0" indent="-457200" defTabSz="914400"/>
            <a:r>
              <a:rPr lang="en-US" sz="2800" dirty="0">
                <a:solidFill>
                  <a:schemeClr val="tx2"/>
                </a:solidFill>
              </a:rPr>
              <a:t>Special Guidelines for Unique Circumstances </a:t>
            </a:r>
          </a:p>
          <a:p>
            <a:pPr marL="571500" lvl="0" indent="-457200" defTabSz="914400"/>
            <a:r>
              <a:rPr lang="en-US" sz="2800" dirty="0">
                <a:solidFill>
                  <a:schemeClr val="tx2"/>
                </a:solidFill>
              </a:rPr>
              <a:t>Flexible Schedules for </a:t>
            </a:r>
            <a:r>
              <a:rPr lang="en-US" sz="2800" dirty="0" smtClean="0">
                <a:solidFill>
                  <a:schemeClr val="tx2"/>
                </a:solidFill>
              </a:rPr>
              <a:t>Parents and</a:t>
            </a:r>
            <a:r>
              <a:rPr lang="en-US" sz="2800" dirty="0">
                <a:solidFill>
                  <a:schemeClr val="tx2"/>
                </a:solidFill>
              </a:rPr>
              <a:t> Caretakers </a:t>
            </a:r>
            <a:endParaRPr lang="en-US" sz="2800" dirty="0">
              <a:solidFill>
                <a:schemeClr val="tx2"/>
              </a:solidFill>
            </a:endParaRPr>
          </a:p>
          <a:p>
            <a:pPr marL="571500" lvl="0" indent="-457200" defTabSz="914400"/>
            <a:r>
              <a:rPr lang="en-US" sz="2800" dirty="0">
                <a:solidFill>
                  <a:schemeClr val="tx2"/>
                </a:solidFill>
              </a:rPr>
              <a:t>When Employees are Ill </a:t>
            </a:r>
          </a:p>
          <a:p>
            <a:pPr marL="571500" lvl="0" indent="-457200" defTabSz="914400"/>
            <a:r>
              <a:rPr lang="en-US" sz="2800" dirty="0">
                <a:solidFill>
                  <a:schemeClr val="tx2"/>
                </a:solidFill>
              </a:rPr>
              <a:t>Having a Written Policy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2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The </a:t>
            </a:r>
            <a:r>
              <a:rPr lang="en-US" b="1" cap="small" dirty="0"/>
              <a:t>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Positions eligible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Requests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Return to work information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Data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protection </a:t>
            </a:r>
            <a:endParaRPr lang="en-US" sz="2400" dirty="0">
              <a:solidFill>
                <a:schemeClr val="tx2"/>
              </a:solidFill>
            </a:endParaRP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Reporting structure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Policy compliance and deliverable expectations </a:t>
            </a:r>
          </a:p>
          <a:p>
            <a:pPr marL="231775" indent="-231775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Notification of illness </a:t>
            </a:r>
          </a:p>
          <a:p>
            <a:pPr marL="85725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9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Legal </a:t>
            </a:r>
            <a:r>
              <a:rPr lang="en-US" b="1" cap="small" dirty="0"/>
              <a:t>Considerations and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Wage and Hour Concerns </a:t>
            </a: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Discrimination and Disparate Treatment </a:t>
            </a: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Worker Compensation </a:t>
            </a: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ADA, FMLA, Sick Leave </a:t>
            </a: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Data </a:t>
            </a:r>
            <a:r>
              <a:rPr lang="en-US" sz="2400" dirty="0" smtClean="0">
                <a:solidFill>
                  <a:schemeClr val="tx2"/>
                </a:solidFill>
              </a:rPr>
              <a:t>Privacy</a:t>
            </a:r>
            <a:endParaRPr lang="en-US" sz="2400" dirty="0">
              <a:solidFill>
                <a:srgbClr val="FF0000"/>
              </a:solidFill>
            </a:endParaRPr>
          </a:p>
          <a:p>
            <a:pPr marL="85725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6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/>
              <a:t>Keeping </a:t>
            </a:r>
            <a:r>
              <a:rPr lang="en-US" b="1" cap="small" dirty="0"/>
              <a:t>the Team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Communication is </a:t>
            </a:r>
            <a:r>
              <a:rPr lang="en-US" sz="2400" dirty="0" smtClean="0">
                <a:solidFill>
                  <a:schemeClr val="tx2"/>
                </a:solidFill>
              </a:rPr>
              <a:t>key </a:t>
            </a:r>
            <a:endParaRPr lang="en-US" sz="2400" dirty="0">
              <a:solidFill>
                <a:schemeClr val="tx2"/>
              </a:solidFill>
            </a:endParaRP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Finding ways to connect to the team </a:t>
            </a:r>
          </a:p>
          <a:p>
            <a:pPr marL="231775" indent="-231775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Consider a “buddy” system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89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F624-EF7D-4C13-BC9C-04C70F8E92D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371856" y="2857500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QUESTIONS?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5086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ther Transaction Authority Agreements" id="{6C563AD4-11F0-4DDF-A5AD-2AE03DC2BDB2}" vid="{8E3DE36F-8395-44F2-9780-0EE8AFA197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PCI PPT Template</Template>
  <TotalTime>1561</TotalTime>
  <Words>172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  </vt:lpstr>
      <vt:lpstr>Your Instructor</vt:lpstr>
      <vt:lpstr>Employer Considerations in Allowing Telework</vt:lpstr>
      <vt:lpstr>Changes to Existing Policies </vt:lpstr>
      <vt:lpstr>The Policy</vt:lpstr>
      <vt:lpstr>Legal Considerations and Risks</vt:lpstr>
      <vt:lpstr>Keeping the Team Together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John Plinke</dc:creator>
  <cp:lastModifiedBy>Keyna I. Anyiam</cp:lastModifiedBy>
  <cp:revision>118</cp:revision>
  <cp:lastPrinted>2020-01-29T21:16:15Z</cp:lastPrinted>
  <dcterms:created xsi:type="dcterms:W3CDTF">2018-10-01T14:44:11Z</dcterms:created>
  <dcterms:modified xsi:type="dcterms:W3CDTF">2020-03-25T14:08:41Z</dcterms:modified>
</cp:coreProperties>
</file>