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8"/>
  </p:notesMasterIdLst>
  <p:sldIdLst>
    <p:sldId id="272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6" r:id="rId10"/>
    <p:sldId id="270" r:id="rId11"/>
    <p:sldId id="271" r:id="rId12"/>
    <p:sldId id="263" r:id="rId13"/>
    <p:sldId id="268" r:id="rId14"/>
    <p:sldId id="269" r:id="rId15"/>
    <p:sldId id="273" r:id="rId16"/>
    <p:sldId id="274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936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00" autoAdjust="0"/>
    <p:restoredTop sz="94660"/>
  </p:normalViewPr>
  <p:slideViewPr>
    <p:cSldViewPr>
      <p:cViewPr>
        <p:scale>
          <a:sx n="75" d="100"/>
          <a:sy n="75" d="100"/>
        </p:scale>
        <p:origin x="-2664" y="-10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82C7C6-3181-4517-8679-378BCC3C02D0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0D5754-E0C9-4BED-B53E-E34F8DFEB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9412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>
  <p:cSld name="3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3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204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Font typeface="Wingdings" pitchFamily="2" charset="2"/>
              <a:buNone/>
              <a:defRPr cap="small" baseline="0"/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18" name="Picture 36" descr="PM_LOGO_color_adjuste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28600"/>
            <a:ext cx="3010082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Text Box 4"/>
          <p:cNvSpPr txBox="1">
            <a:spLocks noChangeArrowheads="1"/>
          </p:cNvSpPr>
          <p:nvPr/>
        </p:nvSpPr>
        <p:spPr bwMode="auto">
          <a:xfrm>
            <a:off x="5943600" y="228600"/>
            <a:ext cx="2971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sz="1400" b="1" dirty="0">
                <a:solidFill>
                  <a:srgbClr val="09367A"/>
                </a:solidFill>
                <a:latin typeface="Georgia" pitchFamily="18" charset="0"/>
              </a:rPr>
              <a:t>888 </a:t>
            </a:r>
            <a:r>
              <a:rPr lang="en-US" sz="1400" b="1" dirty="0" smtClean="0">
                <a:solidFill>
                  <a:srgbClr val="09367A"/>
                </a:solidFill>
                <a:latin typeface="Georgia" pitchFamily="18" charset="0"/>
              </a:rPr>
              <a:t>17</a:t>
            </a:r>
            <a:r>
              <a:rPr lang="en-US" sz="1400" b="1" baseline="30000" dirty="0" smtClean="0">
                <a:solidFill>
                  <a:srgbClr val="09367A"/>
                </a:solidFill>
                <a:latin typeface="Georgia" pitchFamily="18" charset="0"/>
              </a:rPr>
              <a:t>th</a:t>
            </a:r>
            <a:r>
              <a:rPr lang="en-US" sz="1400" b="1" dirty="0" smtClean="0">
                <a:solidFill>
                  <a:srgbClr val="09367A"/>
                </a:solidFill>
                <a:latin typeface="Georgia" pitchFamily="18" charset="0"/>
              </a:rPr>
              <a:t> Street, </a:t>
            </a:r>
            <a:r>
              <a:rPr lang="en-US" sz="1400" b="1" dirty="0">
                <a:solidFill>
                  <a:srgbClr val="09367A"/>
                </a:solidFill>
                <a:latin typeface="Georgia" pitchFamily="18" charset="0"/>
              </a:rPr>
              <a:t>NW, </a:t>
            </a:r>
            <a:r>
              <a:rPr lang="en-US" sz="1400" b="1" dirty="0" smtClean="0">
                <a:solidFill>
                  <a:srgbClr val="09367A"/>
                </a:solidFill>
                <a:latin typeface="Georgia" pitchFamily="18" charset="0"/>
              </a:rPr>
              <a:t>11</a:t>
            </a:r>
            <a:r>
              <a:rPr lang="en-US" sz="1400" b="1" baseline="30000" dirty="0" smtClean="0">
                <a:solidFill>
                  <a:srgbClr val="09367A"/>
                </a:solidFill>
                <a:latin typeface="Georgia" pitchFamily="18" charset="0"/>
              </a:rPr>
              <a:t>th</a:t>
            </a:r>
            <a:r>
              <a:rPr lang="en-US" sz="1400" b="1" dirty="0" smtClean="0">
                <a:solidFill>
                  <a:srgbClr val="09367A"/>
                </a:solidFill>
                <a:latin typeface="Georgia" pitchFamily="18" charset="0"/>
              </a:rPr>
              <a:t> Floor</a:t>
            </a:r>
            <a:endParaRPr lang="en-US" sz="1400" b="1" dirty="0">
              <a:solidFill>
                <a:srgbClr val="09367A"/>
              </a:solidFill>
              <a:latin typeface="Georgia" pitchFamily="18" charset="0"/>
            </a:endParaRPr>
          </a:p>
          <a:p>
            <a:pPr algn="r">
              <a:defRPr/>
            </a:pPr>
            <a:r>
              <a:rPr lang="en-US" sz="1400" b="1" dirty="0">
                <a:solidFill>
                  <a:srgbClr val="09367A"/>
                </a:solidFill>
                <a:latin typeface="Georgia" pitchFamily="18" charset="0"/>
              </a:rPr>
              <a:t>Washington, DC </a:t>
            </a:r>
            <a:r>
              <a:rPr lang="en-US" sz="1400" b="1" dirty="0" smtClean="0">
                <a:solidFill>
                  <a:srgbClr val="09367A"/>
                </a:solidFill>
                <a:latin typeface="Georgia" pitchFamily="18" charset="0"/>
              </a:rPr>
              <a:t> 20006</a:t>
            </a:r>
            <a:endParaRPr lang="en-US" sz="1400" b="1" dirty="0">
              <a:solidFill>
                <a:srgbClr val="09367A"/>
              </a:solidFill>
              <a:latin typeface="Georgia" pitchFamily="18" charset="0"/>
            </a:endParaRPr>
          </a:p>
          <a:p>
            <a:pPr algn="r">
              <a:defRPr/>
            </a:pPr>
            <a:r>
              <a:rPr lang="en-US" sz="1400" b="1" dirty="0">
                <a:solidFill>
                  <a:srgbClr val="09367A"/>
                </a:solidFill>
                <a:latin typeface="Georgia" pitchFamily="18" charset="0"/>
              </a:rPr>
              <a:t>Tel:  </a:t>
            </a:r>
            <a:r>
              <a:rPr lang="en-US" sz="1400" b="1" dirty="0" smtClean="0">
                <a:solidFill>
                  <a:srgbClr val="09367A"/>
                </a:solidFill>
                <a:latin typeface="Georgia" pitchFamily="18" charset="0"/>
              </a:rPr>
              <a:t>(202) 857-1000  </a:t>
            </a:r>
            <a:endParaRPr lang="en-US" sz="1400" b="1" dirty="0">
              <a:solidFill>
                <a:srgbClr val="09367A"/>
              </a:solidFill>
              <a:latin typeface="Georgia" pitchFamily="18" charset="0"/>
            </a:endParaRPr>
          </a:p>
          <a:p>
            <a:pPr algn="r">
              <a:defRPr/>
            </a:pPr>
            <a:r>
              <a:rPr lang="en-US" sz="1400" b="1" dirty="0">
                <a:solidFill>
                  <a:srgbClr val="09367A"/>
                </a:solidFill>
                <a:latin typeface="Georgia" pitchFamily="18" charset="0"/>
              </a:rPr>
              <a:t>Fax</a:t>
            </a:r>
            <a:r>
              <a:rPr lang="en-US" sz="1400" b="1" dirty="0" smtClean="0">
                <a:solidFill>
                  <a:srgbClr val="09367A"/>
                </a:solidFill>
                <a:latin typeface="Georgia" pitchFamily="18" charset="0"/>
              </a:rPr>
              <a:t>:  (202) 857-0200</a:t>
            </a:r>
            <a:endParaRPr lang="en-US" sz="1400" b="1" dirty="0">
              <a:solidFill>
                <a:srgbClr val="09367A"/>
              </a:solidFill>
              <a:latin typeface="Georgia" pitchFamily="18" charset="0"/>
            </a:endParaRPr>
          </a:p>
        </p:txBody>
      </p:sp>
      <p:pic>
        <p:nvPicPr>
          <p:cNvPr id="20" name="Picture 54" descr="arrow_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8356" y="5260975"/>
            <a:ext cx="950844" cy="91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Text Placeholder 3"/>
          <p:cNvSpPr>
            <a:spLocks noGrp="1"/>
          </p:cNvSpPr>
          <p:nvPr>
            <p:ph type="body" sz="quarter" idx="4294967295"/>
          </p:nvPr>
        </p:nvSpPr>
        <p:spPr>
          <a:xfrm>
            <a:off x="1143000" y="5334000"/>
            <a:ext cx="4267200" cy="1447800"/>
          </a:xfrm>
          <a:prstGeom prst="rect">
            <a:avLst/>
          </a:prstGeom>
        </p:spPr>
        <p:txBody>
          <a:bodyPr/>
          <a:lstStyle/>
          <a:p>
            <a:pPr marL="0" lvl="0" indent="0" algn="l">
              <a:spcBef>
                <a:spcPts val="0"/>
              </a:spcBef>
              <a:buNone/>
            </a:pPr>
            <a:r>
              <a:rPr lang="en-US" sz="2000" b="1" smtClean="0">
                <a:latin typeface="Georgia" pitchFamily="18" charset="0"/>
              </a:rPr>
              <a:t>Click to edit Master text styles</a:t>
            </a:r>
          </a:p>
          <a:p>
            <a:pPr marL="0" lvl="1" indent="0" algn="l">
              <a:spcBef>
                <a:spcPts val="0"/>
              </a:spcBef>
              <a:buNone/>
            </a:pPr>
            <a:r>
              <a:rPr lang="en-US" sz="2000" b="1" smtClean="0">
                <a:latin typeface="Georgia" pitchFamily="18" charset="0"/>
              </a:rPr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322675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3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204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0"/>
          </p:nvPr>
        </p:nvSpPr>
        <p:spPr>
          <a:xfrm>
            <a:off x="762000" y="304800"/>
            <a:ext cx="1752600" cy="1143000"/>
          </a:xfrm>
        </p:spPr>
        <p:txBody>
          <a:bodyPr/>
          <a:lstStyle>
            <a:lvl1pPr algn="ctr">
              <a:buNone/>
              <a:defRPr sz="1800" baseline="300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4" name="Rectangle 13"/>
          <p:cNvSpPr>
            <a:spLocks noGrp="1" noChangeArrowheads="1"/>
          </p:cNvSpPr>
          <p:nvPr>
            <p:ph type="dt" sz="quarter" idx="11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r>
              <a:rPr lang="en-US" smtClean="0"/>
              <a:t>PilieroMazza © 2015</a:t>
            </a:r>
            <a:endParaRPr lang="en-US"/>
          </a:p>
        </p:txBody>
      </p:sp>
      <p:sp>
        <p:nvSpPr>
          <p:cNvPr id="25" name="Rectangle 14"/>
          <p:cNvSpPr>
            <a:spLocks noGrp="1" noChangeArrowheads="1"/>
          </p:cNvSpPr>
          <p:nvPr>
            <p:ph type="ftr" sz="quarter" idx="12"/>
          </p:nvPr>
        </p:nvSpPr>
        <p:spPr>
          <a:xfrm>
            <a:off x="3124200" y="625157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  <p:sp>
        <p:nvSpPr>
          <p:cNvPr id="26" name="Rectangle 15"/>
          <p:cNvSpPr>
            <a:spLocks noGrp="1" noChangeArrowheads="1"/>
          </p:cNvSpPr>
          <p:nvPr>
            <p:ph type="sldNum" sz="quarter" idx="13"/>
          </p:nvPr>
        </p:nvSpPr>
        <p:spPr>
          <a:xfrm>
            <a:off x="6934200" y="6305550"/>
            <a:ext cx="2133600" cy="476250"/>
          </a:xfrm>
        </p:spPr>
        <p:txBody>
          <a:bodyPr/>
          <a:lstStyle>
            <a:lvl1pPr>
              <a:defRPr sz="1600" b="1" smtClean="0"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defRPr>
            </a:lvl1pPr>
          </a:lstStyle>
          <a:p>
            <a:fld id="{0251457B-D9D1-451F-9D1E-0A24B677C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343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>
  <p:cSld name="2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3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204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0"/>
          </p:nvPr>
        </p:nvSpPr>
        <p:spPr>
          <a:xfrm>
            <a:off x="762000" y="304800"/>
            <a:ext cx="1752600" cy="1143000"/>
          </a:xfrm>
        </p:spPr>
        <p:txBody>
          <a:bodyPr/>
          <a:lstStyle>
            <a:lvl1pPr algn="ctr">
              <a:buNone/>
              <a:defRPr sz="1800" baseline="300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4" name="Rectangle 13"/>
          <p:cNvSpPr>
            <a:spLocks noGrp="1" noChangeArrowheads="1"/>
          </p:cNvSpPr>
          <p:nvPr>
            <p:ph type="dt" sz="quarter" idx="11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r>
              <a:rPr lang="en-US" smtClean="0"/>
              <a:t>PilieroMazza © 2015</a:t>
            </a:r>
            <a:endParaRPr lang="en-US"/>
          </a:p>
        </p:txBody>
      </p:sp>
      <p:sp>
        <p:nvSpPr>
          <p:cNvPr id="25" name="Rectangle 14"/>
          <p:cNvSpPr>
            <a:spLocks noGrp="1" noChangeArrowheads="1"/>
          </p:cNvSpPr>
          <p:nvPr>
            <p:ph type="ftr" sz="quarter" idx="12"/>
          </p:nvPr>
        </p:nvSpPr>
        <p:spPr>
          <a:xfrm>
            <a:off x="3124200" y="625157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  <p:sp>
        <p:nvSpPr>
          <p:cNvPr id="26" name="Rectangle 15"/>
          <p:cNvSpPr>
            <a:spLocks noGrp="1" noChangeArrowheads="1"/>
          </p:cNvSpPr>
          <p:nvPr>
            <p:ph type="sldNum" sz="quarter" idx="13"/>
          </p:nvPr>
        </p:nvSpPr>
        <p:spPr>
          <a:xfrm>
            <a:off x="6934200" y="6305550"/>
            <a:ext cx="2133600" cy="476250"/>
          </a:xfrm>
        </p:spPr>
        <p:txBody>
          <a:bodyPr/>
          <a:lstStyle>
            <a:lvl1pPr>
              <a:defRPr sz="1600" b="1" smtClean="0"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defRPr>
            </a:lvl1pPr>
          </a:lstStyle>
          <a:p>
            <a:fld id="{0251457B-D9D1-451F-9D1E-0A24B677C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343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>
  <p:cSld name="2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3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204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0"/>
          </p:nvPr>
        </p:nvSpPr>
        <p:spPr>
          <a:xfrm>
            <a:off x="762000" y="304800"/>
            <a:ext cx="1752600" cy="1143000"/>
          </a:xfrm>
        </p:spPr>
        <p:txBody>
          <a:bodyPr/>
          <a:lstStyle>
            <a:lvl1pPr algn="ctr">
              <a:buNone/>
              <a:defRPr sz="1800" baseline="300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4" name="Rectangle 13"/>
          <p:cNvSpPr>
            <a:spLocks noGrp="1" noChangeArrowheads="1"/>
          </p:cNvSpPr>
          <p:nvPr>
            <p:ph type="dt" sz="quarter" idx="11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r>
              <a:rPr lang="en-US" smtClean="0"/>
              <a:t>PilieroMazza © 2015</a:t>
            </a:r>
            <a:endParaRPr lang="en-US"/>
          </a:p>
        </p:txBody>
      </p:sp>
      <p:sp>
        <p:nvSpPr>
          <p:cNvPr id="25" name="Rectangle 14"/>
          <p:cNvSpPr>
            <a:spLocks noGrp="1" noChangeArrowheads="1"/>
          </p:cNvSpPr>
          <p:nvPr>
            <p:ph type="ftr" sz="quarter" idx="12"/>
          </p:nvPr>
        </p:nvSpPr>
        <p:spPr>
          <a:xfrm>
            <a:off x="3124200" y="625157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  <p:sp>
        <p:nvSpPr>
          <p:cNvPr id="26" name="Rectangle 15"/>
          <p:cNvSpPr>
            <a:spLocks noGrp="1" noChangeArrowheads="1"/>
          </p:cNvSpPr>
          <p:nvPr>
            <p:ph type="sldNum" sz="quarter" idx="13"/>
          </p:nvPr>
        </p:nvSpPr>
        <p:spPr>
          <a:xfrm>
            <a:off x="6934200" y="6305550"/>
            <a:ext cx="2133600" cy="476250"/>
          </a:xfrm>
        </p:spPr>
        <p:txBody>
          <a:bodyPr/>
          <a:lstStyle>
            <a:lvl1pPr>
              <a:defRPr sz="1600" b="1" smtClean="0"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defRPr>
            </a:lvl1pPr>
          </a:lstStyle>
          <a:p>
            <a:fld id="{0251457B-D9D1-451F-9D1E-0A24B677C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343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>
  <p:cSld name="2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3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204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0"/>
          </p:nvPr>
        </p:nvSpPr>
        <p:spPr>
          <a:xfrm>
            <a:off x="762000" y="304800"/>
            <a:ext cx="1752600" cy="1143000"/>
          </a:xfrm>
        </p:spPr>
        <p:txBody>
          <a:bodyPr/>
          <a:lstStyle>
            <a:lvl1pPr algn="ctr">
              <a:buNone/>
              <a:defRPr sz="1800" baseline="300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4" name="Rectangle 13"/>
          <p:cNvSpPr>
            <a:spLocks noGrp="1" noChangeArrowheads="1"/>
          </p:cNvSpPr>
          <p:nvPr>
            <p:ph type="dt" sz="quarter" idx="11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r>
              <a:rPr lang="en-US" smtClean="0"/>
              <a:t>PilieroMazza © 2015</a:t>
            </a:r>
            <a:endParaRPr lang="en-US"/>
          </a:p>
        </p:txBody>
      </p:sp>
      <p:sp>
        <p:nvSpPr>
          <p:cNvPr id="25" name="Rectangle 14"/>
          <p:cNvSpPr>
            <a:spLocks noGrp="1" noChangeArrowheads="1"/>
          </p:cNvSpPr>
          <p:nvPr>
            <p:ph type="ftr" sz="quarter" idx="12"/>
          </p:nvPr>
        </p:nvSpPr>
        <p:spPr>
          <a:xfrm>
            <a:off x="3124200" y="625157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  <p:sp>
        <p:nvSpPr>
          <p:cNvPr id="26" name="Rectangle 15"/>
          <p:cNvSpPr>
            <a:spLocks noGrp="1" noChangeArrowheads="1"/>
          </p:cNvSpPr>
          <p:nvPr>
            <p:ph type="sldNum" sz="quarter" idx="13"/>
          </p:nvPr>
        </p:nvSpPr>
        <p:spPr>
          <a:xfrm>
            <a:off x="6934200" y="6305550"/>
            <a:ext cx="2133600" cy="476250"/>
          </a:xfrm>
        </p:spPr>
        <p:txBody>
          <a:bodyPr/>
          <a:lstStyle>
            <a:lvl1pPr>
              <a:defRPr sz="1600" b="1" smtClean="0"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defRPr>
            </a:lvl1pPr>
          </a:lstStyle>
          <a:p>
            <a:fld id="{0251457B-D9D1-451F-9D1E-0A24B677C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343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4038600" cy="4525963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000" baseline="0"/>
            </a:lvl1pPr>
            <a:lvl2pPr marL="457200" indent="0">
              <a:buFontTx/>
              <a:buNone/>
              <a:defRPr sz="24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1800"/>
            </a:lvl4pPr>
            <a:lvl5pPr marL="1828800" indent="0">
              <a:buFontTx/>
              <a:buNone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1457B-D9D1-451F-9D1E-0A24B677C63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>
                <a:solidFill>
                  <a:srgbClr val="09367A"/>
                </a:solidFill>
              </a:defRPr>
            </a:lvl1pPr>
          </a:lstStyle>
          <a:p>
            <a:r>
              <a:rPr lang="en-US" smtClean="0"/>
              <a:t>PilieroMazza © 2015</a:t>
            </a:r>
            <a:endParaRPr lang="en-US" dirty="0" smtClean="0"/>
          </a:p>
        </p:txBody>
      </p:sp>
      <p:sp>
        <p:nvSpPr>
          <p:cNvPr id="12" name="Picture Placeholder 2"/>
          <p:cNvSpPr>
            <a:spLocks noGrp="1"/>
          </p:cNvSpPr>
          <p:nvPr>
            <p:ph type="pic" idx="13"/>
          </p:nvPr>
        </p:nvSpPr>
        <p:spPr>
          <a:xfrm>
            <a:off x="4952999" y="3962400"/>
            <a:ext cx="3471863" cy="135125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3" name="Picture Placeholder 2"/>
          <p:cNvSpPr>
            <a:spLocks noGrp="1"/>
          </p:cNvSpPr>
          <p:nvPr>
            <p:ph type="pic" idx="14"/>
          </p:nvPr>
        </p:nvSpPr>
        <p:spPr>
          <a:xfrm>
            <a:off x="4953000" y="2286000"/>
            <a:ext cx="3471863" cy="135125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31980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1457B-D9D1-451F-9D1E-0A24B677C63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>
                <a:solidFill>
                  <a:srgbClr val="09367A"/>
                </a:solidFill>
              </a:defRPr>
            </a:lvl1pPr>
          </a:lstStyle>
          <a:p>
            <a:r>
              <a:rPr lang="en-US" smtClean="0"/>
              <a:t>PilieroMazza © 2015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134472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1457B-D9D1-451F-9D1E-0A24B677C63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3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9367A"/>
                </a:solidFill>
              </a:defRPr>
            </a:lvl1pPr>
          </a:lstStyle>
          <a:p>
            <a:r>
              <a:rPr lang="en-US" smtClean="0"/>
              <a:t>PilieroMazza © 2015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384540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1457B-D9D1-451F-9D1E-0A24B677C63D}" type="slidenum">
              <a:rPr lang="en-US" smtClean="0"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9367A"/>
                </a:solidFill>
              </a:defRPr>
            </a:lvl1pPr>
          </a:lstStyle>
          <a:p>
            <a:r>
              <a:rPr lang="en-US" smtClean="0"/>
              <a:t>PilieroMazza © 2015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513115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1457B-D9D1-451F-9D1E-0A24B677C63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3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>
                <a:solidFill>
                  <a:srgbClr val="09367A"/>
                </a:solidFill>
              </a:defRPr>
            </a:lvl1pPr>
          </a:lstStyle>
          <a:p>
            <a:r>
              <a:rPr lang="en-US" smtClean="0"/>
              <a:t>PilieroMazza © 2015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341146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>
  <p:cSld name="1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3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  <a:prstGeom prst="rect">
            <a:avLst/>
          </a:prstGeo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204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18" name="Picture 36" descr="PM_LOGO_color_adjuste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28600"/>
            <a:ext cx="3010082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Text Box 4"/>
          <p:cNvSpPr txBox="1">
            <a:spLocks noChangeArrowheads="1"/>
          </p:cNvSpPr>
          <p:nvPr/>
        </p:nvSpPr>
        <p:spPr bwMode="auto">
          <a:xfrm>
            <a:off x="5943600" y="228600"/>
            <a:ext cx="2971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sz="1400" b="1" dirty="0">
                <a:solidFill>
                  <a:srgbClr val="09367A"/>
                </a:solidFill>
                <a:latin typeface="Georgia" pitchFamily="18" charset="0"/>
              </a:rPr>
              <a:t>888 </a:t>
            </a:r>
            <a:r>
              <a:rPr lang="en-US" sz="1400" b="1" dirty="0" smtClean="0">
                <a:solidFill>
                  <a:srgbClr val="09367A"/>
                </a:solidFill>
                <a:latin typeface="Georgia" pitchFamily="18" charset="0"/>
              </a:rPr>
              <a:t>17</a:t>
            </a:r>
            <a:r>
              <a:rPr lang="en-US" sz="1400" b="1" baseline="30000" dirty="0" smtClean="0">
                <a:solidFill>
                  <a:srgbClr val="09367A"/>
                </a:solidFill>
                <a:latin typeface="Georgia" pitchFamily="18" charset="0"/>
              </a:rPr>
              <a:t>th</a:t>
            </a:r>
            <a:r>
              <a:rPr lang="en-US" sz="1400" b="1" dirty="0" smtClean="0">
                <a:solidFill>
                  <a:srgbClr val="09367A"/>
                </a:solidFill>
                <a:latin typeface="Georgia" pitchFamily="18" charset="0"/>
              </a:rPr>
              <a:t> Street, </a:t>
            </a:r>
            <a:r>
              <a:rPr lang="en-US" sz="1400" b="1" dirty="0">
                <a:solidFill>
                  <a:srgbClr val="09367A"/>
                </a:solidFill>
                <a:latin typeface="Georgia" pitchFamily="18" charset="0"/>
              </a:rPr>
              <a:t>NW, </a:t>
            </a:r>
            <a:r>
              <a:rPr lang="en-US" sz="1400" b="1" dirty="0" smtClean="0">
                <a:solidFill>
                  <a:srgbClr val="09367A"/>
                </a:solidFill>
                <a:latin typeface="Georgia" pitchFamily="18" charset="0"/>
              </a:rPr>
              <a:t>11</a:t>
            </a:r>
            <a:r>
              <a:rPr lang="en-US" sz="1400" b="1" baseline="30000" dirty="0" smtClean="0">
                <a:solidFill>
                  <a:srgbClr val="09367A"/>
                </a:solidFill>
                <a:latin typeface="Georgia" pitchFamily="18" charset="0"/>
              </a:rPr>
              <a:t>th</a:t>
            </a:r>
            <a:r>
              <a:rPr lang="en-US" sz="1400" b="1" dirty="0" smtClean="0">
                <a:solidFill>
                  <a:srgbClr val="09367A"/>
                </a:solidFill>
                <a:latin typeface="Georgia" pitchFamily="18" charset="0"/>
              </a:rPr>
              <a:t> Floor</a:t>
            </a:r>
            <a:endParaRPr lang="en-US" sz="1400" b="1" dirty="0">
              <a:solidFill>
                <a:srgbClr val="09367A"/>
              </a:solidFill>
              <a:latin typeface="Georgia" pitchFamily="18" charset="0"/>
            </a:endParaRPr>
          </a:p>
          <a:p>
            <a:pPr algn="r">
              <a:defRPr/>
            </a:pPr>
            <a:r>
              <a:rPr lang="en-US" sz="1400" b="1" dirty="0">
                <a:solidFill>
                  <a:srgbClr val="09367A"/>
                </a:solidFill>
                <a:latin typeface="Georgia" pitchFamily="18" charset="0"/>
              </a:rPr>
              <a:t>Washington, DC </a:t>
            </a:r>
            <a:r>
              <a:rPr lang="en-US" sz="1400" b="1" dirty="0" smtClean="0">
                <a:solidFill>
                  <a:srgbClr val="09367A"/>
                </a:solidFill>
                <a:latin typeface="Georgia" pitchFamily="18" charset="0"/>
              </a:rPr>
              <a:t> 20006</a:t>
            </a:r>
            <a:endParaRPr lang="en-US" sz="1400" b="1" dirty="0">
              <a:solidFill>
                <a:srgbClr val="09367A"/>
              </a:solidFill>
              <a:latin typeface="Georgia" pitchFamily="18" charset="0"/>
            </a:endParaRPr>
          </a:p>
          <a:p>
            <a:pPr algn="r">
              <a:defRPr/>
            </a:pPr>
            <a:r>
              <a:rPr lang="en-US" sz="1400" b="1" dirty="0">
                <a:solidFill>
                  <a:srgbClr val="09367A"/>
                </a:solidFill>
                <a:latin typeface="Georgia" pitchFamily="18" charset="0"/>
              </a:rPr>
              <a:t>Tel:  </a:t>
            </a:r>
            <a:r>
              <a:rPr lang="en-US" sz="1400" b="1" dirty="0" smtClean="0">
                <a:solidFill>
                  <a:srgbClr val="09367A"/>
                </a:solidFill>
                <a:latin typeface="Georgia" pitchFamily="18" charset="0"/>
              </a:rPr>
              <a:t>(202) 857-1000  </a:t>
            </a:r>
            <a:endParaRPr lang="en-US" sz="1400" b="1" dirty="0">
              <a:solidFill>
                <a:srgbClr val="09367A"/>
              </a:solidFill>
              <a:latin typeface="Georgia" pitchFamily="18" charset="0"/>
            </a:endParaRPr>
          </a:p>
          <a:p>
            <a:pPr algn="r">
              <a:defRPr/>
            </a:pPr>
            <a:r>
              <a:rPr lang="en-US" sz="1400" b="1" dirty="0">
                <a:solidFill>
                  <a:srgbClr val="09367A"/>
                </a:solidFill>
                <a:latin typeface="Georgia" pitchFamily="18" charset="0"/>
              </a:rPr>
              <a:t>Fax</a:t>
            </a:r>
            <a:r>
              <a:rPr lang="en-US" sz="1400" b="1" dirty="0" smtClean="0">
                <a:solidFill>
                  <a:srgbClr val="09367A"/>
                </a:solidFill>
                <a:latin typeface="Georgia" pitchFamily="18" charset="0"/>
              </a:rPr>
              <a:t>:  (202) 857-0200</a:t>
            </a:r>
            <a:endParaRPr lang="en-US" sz="1400" b="1" dirty="0">
              <a:solidFill>
                <a:srgbClr val="09367A"/>
              </a:solidFill>
              <a:latin typeface="Georgia" pitchFamily="18" charset="0"/>
            </a:endParaRPr>
          </a:p>
        </p:txBody>
      </p:sp>
      <p:pic>
        <p:nvPicPr>
          <p:cNvPr id="20" name="Picture 54" descr="arrow_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8356" y="5260975"/>
            <a:ext cx="950844" cy="91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Text Placeholder 3"/>
          <p:cNvSpPr>
            <a:spLocks noGrp="1"/>
          </p:cNvSpPr>
          <p:nvPr>
            <p:ph type="body" sz="quarter" idx="4294967295"/>
          </p:nvPr>
        </p:nvSpPr>
        <p:spPr>
          <a:xfrm>
            <a:off x="1143000" y="5334000"/>
            <a:ext cx="4267200" cy="1447800"/>
          </a:xfrm>
          <a:prstGeom prst="rect">
            <a:avLst/>
          </a:prstGeom>
        </p:spPr>
        <p:txBody>
          <a:bodyPr/>
          <a:lstStyle/>
          <a:p>
            <a:pPr marL="0" lvl="0" indent="0" algn="l">
              <a:spcBef>
                <a:spcPts val="0"/>
              </a:spcBef>
              <a:buNone/>
            </a:pPr>
            <a:r>
              <a:rPr lang="en-US" sz="2000" b="1" smtClean="0">
                <a:latin typeface="Georgia" pitchFamily="18" charset="0"/>
              </a:rPr>
              <a:t>Click to edit Master text styles</a:t>
            </a:r>
          </a:p>
          <a:p>
            <a:pPr marL="0" lvl="1" indent="0" algn="l">
              <a:spcBef>
                <a:spcPts val="0"/>
              </a:spcBef>
              <a:buNone/>
            </a:pPr>
            <a:r>
              <a:rPr lang="en-US" sz="2000" b="1" smtClean="0">
                <a:latin typeface="Georgia" pitchFamily="18" charset="0"/>
              </a:rPr>
              <a:t>Second level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3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204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4" name="Rectangle 13"/>
          <p:cNvSpPr>
            <a:spLocks noGrp="1" noChangeArrowheads="1"/>
          </p:cNvSpPr>
          <p:nvPr>
            <p:ph type="dt" sz="quarter" idx="11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r>
              <a:rPr lang="en-US" smtClean="0"/>
              <a:t>PilieroMazza © 2015</a:t>
            </a:r>
            <a:endParaRPr lang="en-US"/>
          </a:p>
        </p:txBody>
      </p:sp>
      <p:sp>
        <p:nvSpPr>
          <p:cNvPr id="25" name="Rectangle 14"/>
          <p:cNvSpPr>
            <a:spLocks noGrp="1" noChangeArrowheads="1"/>
          </p:cNvSpPr>
          <p:nvPr>
            <p:ph type="ftr" sz="quarter" idx="12"/>
          </p:nvPr>
        </p:nvSpPr>
        <p:spPr>
          <a:xfrm>
            <a:off x="3124200" y="625157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  <p:sp>
        <p:nvSpPr>
          <p:cNvPr id="26" name="Rectangle 15"/>
          <p:cNvSpPr>
            <a:spLocks noGrp="1" noChangeArrowheads="1"/>
          </p:cNvSpPr>
          <p:nvPr>
            <p:ph type="sldNum" sz="quarter" idx="13"/>
          </p:nvPr>
        </p:nvSpPr>
        <p:spPr>
          <a:xfrm>
            <a:off x="6934200" y="6305550"/>
            <a:ext cx="2133600" cy="476250"/>
          </a:xfrm>
        </p:spPr>
        <p:txBody>
          <a:bodyPr/>
          <a:lstStyle>
            <a:lvl1pPr>
              <a:defRPr sz="1600" b="1" smtClean="0"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defRPr>
            </a:lvl1pPr>
          </a:lstStyle>
          <a:p>
            <a:fld id="{0251457B-D9D1-451F-9D1E-0A24B677C6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3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204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0"/>
          </p:nvPr>
        </p:nvSpPr>
        <p:spPr>
          <a:xfrm>
            <a:off x="762000" y="304800"/>
            <a:ext cx="1752600" cy="1143000"/>
          </a:xfrm>
        </p:spPr>
        <p:txBody>
          <a:bodyPr/>
          <a:lstStyle>
            <a:lvl1pPr algn="ctr">
              <a:buNone/>
              <a:defRPr sz="1800" baseline="300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4" name="Rectangle 13"/>
          <p:cNvSpPr>
            <a:spLocks noGrp="1" noChangeArrowheads="1"/>
          </p:cNvSpPr>
          <p:nvPr>
            <p:ph type="dt" sz="quarter" idx="11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r>
              <a:rPr lang="en-US" smtClean="0"/>
              <a:t>PilieroMazza © 2015</a:t>
            </a:r>
            <a:endParaRPr lang="en-US"/>
          </a:p>
        </p:txBody>
      </p:sp>
      <p:sp>
        <p:nvSpPr>
          <p:cNvPr id="25" name="Rectangle 14"/>
          <p:cNvSpPr>
            <a:spLocks noGrp="1" noChangeArrowheads="1"/>
          </p:cNvSpPr>
          <p:nvPr>
            <p:ph type="ftr" sz="quarter" idx="12"/>
          </p:nvPr>
        </p:nvSpPr>
        <p:spPr>
          <a:xfrm>
            <a:off x="3124200" y="625157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  <p:sp>
        <p:nvSpPr>
          <p:cNvPr id="26" name="Rectangle 15"/>
          <p:cNvSpPr>
            <a:spLocks noGrp="1" noChangeArrowheads="1"/>
          </p:cNvSpPr>
          <p:nvPr>
            <p:ph type="sldNum" sz="quarter" idx="13"/>
          </p:nvPr>
        </p:nvSpPr>
        <p:spPr>
          <a:xfrm>
            <a:off x="6934200" y="6305550"/>
            <a:ext cx="2133600" cy="476250"/>
          </a:xfrm>
        </p:spPr>
        <p:txBody>
          <a:bodyPr/>
          <a:lstStyle>
            <a:lvl1pPr>
              <a:defRPr sz="1600" b="1" smtClean="0"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defRPr>
            </a:lvl1pPr>
          </a:lstStyle>
          <a:p>
            <a:fld id="{0251457B-D9D1-451F-9D1E-0A24B677C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584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609601"/>
            <a:ext cx="8229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Insert Slide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9367A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smtClean="0"/>
              <a:t>PilieroMazza © 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29400" y="64008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Georgia" pitchFamily="18" charset="0"/>
              </a:defRPr>
            </a:lvl1pPr>
          </a:lstStyle>
          <a:p>
            <a:fld id="{0251457B-D9D1-451F-9D1E-0A24B677C63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54" descr="arrow_1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68356" y="109728"/>
            <a:ext cx="874644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8353425" y="48437"/>
            <a:ext cx="561975" cy="484963"/>
          </a:xfrm>
          <a:prstGeom prst="rect">
            <a:avLst/>
          </a:prstGeom>
          <a:noFill/>
        </p:spPr>
      </p:pic>
      <p:cxnSp>
        <p:nvCxnSpPr>
          <p:cNvPr id="9" name="Straight Connector 8"/>
          <p:cNvCxnSpPr/>
          <p:nvPr/>
        </p:nvCxnSpPr>
        <p:spPr>
          <a:xfrm>
            <a:off x="1143000" y="530352"/>
            <a:ext cx="7772400" cy="0"/>
          </a:xfrm>
          <a:prstGeom prst="line">
            <a:avLst/>
          </a:prstGeom>
          <a:ln>
            <a:solidFill>
              <a:srgbClr val="09367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ooter Placeholder 6"/>
          <p:cNvSpPr txBox="1">
            <a:spLocks noGrp="1"/>
          </p:cNvSpPr>
          <p:nvPr/>
        </p:nvSpPr>
        <p:spPr bwMode="auto">
          <a:xfrm>
            <a:off x="1066800" y="0"/>
            <a:ext cx="6172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1" hangingPunct="1"/>
            <a:r>
              <a:rPr lang="en-US" sz="1150" b="1" i="1" cap="small" dirty="0" smtClean="0">
                <a:solidFill>
                  <a:srgbClr val="09367A"/>
                </a:solidFill>
                <a:latin typeface="Georgia" pitchFamily="18" charset="0"/>
                <a:ea typeface="Batang" pitchFamily="18" charset="-127"/>
                <a:cs typeface="Arial" pitchFamily="34" charset="0"/>
              </a:rPr>
              <a:t>Exiting the 8(a) Program: An Overview of Terminations, Suspensions, and Early Graduations in the Current Environment </a:t>
            </a:r>
            <a:endParaRPr lang="en-US" sz="1150" b="1" i="1" cap="small" dirty="0">
              <a:solidFill>
                <a:srgbClr val="09367A"/>
              </a:solidFill>
              <a:latin typeface="Georgia" pitchFamily="18" charset="0"/>
              <a:ea typeface="Batang" pitchFamily="18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9166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600" b="1" kern="1200" cap="small" baseline="0">
          <a:solidFill>
            <a:schemeClr val="tx1"/>
          </a:solidFill>
          <a:latin typeface="Georgia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Georgia" pitchFamily="18" charset="0"/>
          <a:ea typeface="+mn-ea"/>
          <a:cs typeface="+mn-cs"/>
        </a:defRPr>
      </a:lvl1pPr>
      <a:lvl2pPr marL="685800" indent="-342900" algn="l" defTabSz="914400" rtl="0" eaLnBrk="1" latinLnBrk="0" hangingPunct="1">
        <a:spcBef>
          <a:spcPct val="20000"/>
        </a:spcBef>
        <a:buFont typeface="Wingdings" pitchFamily="2" charset="2"/>
        <a:buChar char="§"/>
        <a:defRPr sz="2800" kern="1200">
          <a:solidFill>
            <a:schemeClr val="tx1"/>
          </a:solidFill>
          <a:latin typeface="Georgia" pitchFamily="18" charset="0"/>
          <a:ea typeface="+mn-ea"/>
          <a:cs typeface="+mn-cs"/>
        </a:defRPr>
      </a:lvl2pPr>
      <a:lvl3pPr marL="1028700" indent="-342900" algn="l" defTabSz="914400" rtl="0" eaLnBrk="1" latinLnBrk="0" hangingPunct="1">
        <a:spcBef>
          <a:spcPct val="20000"/>
        </a:spcBef>
        <a:buFont typeface="Calibri" pitchFamily="34" charset="0"/>
        <a:buChar char="—"/>
        <a:defRPr sz="2400" kern="1200">
          <a:solidFill>
            <a:schemeClr val="tx1"/>
          </a:solidFill>
          <a:latin typeface="Georgia" pitchFamily="18" charset="0"/>
          <a:ea typeface="+mn-ea"/>
          <a:cs typeface="+mn-cs"/>
        </a:defRPr>
      </a:lvl3pPr>
      <a:lvl4pPr marL="13716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Georgia" pitchFamily="18" charset="0"/>
          <a:ea typeface="+mn-ea"/>
          <a:cs typeface="+mn-cs"/>
        </a:defRPr>
      </a:lvl4pPr>
      <a:lvl5pPr marL="1714500" indent="-342900" algn="l" defTabSz="914400" rtl="0" eaLnBrk="1" latinLnBrk="0" hangingPunct="1">
        <a:spcBef>
          <a:spcPct val="20000"/>
        </a:spcBef>
        <a:buFont typeface="Wingdings" pitchFamily="2" charset="2"/>
        <a:buChar char="§"/>
        <a:defRPr sz="2000" kern="1200">
          <a:solidFill>
            <a:schemeClr val="tx1"/>
          </a:solidFill>
          <a:latin typeface="Georgia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afranco@pilieromazza.com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twitter.com/pilieromazza" TargetMode="External"/><Relationship Id="rId2" Type="http://schemas.openxmlformats.org/officeDocument/2006/relationships/hyperlink" Target="http://www.pilieromazza.com/" TargetMode="Externa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5" Type="http://schemas.openxmlformats.org/officeDocument/2006/relationships/hyperlink" Target="http://www.linkedin.com/company/1279576?trk=tyahwww.linkedin.com/company/21619?trk=tyah" TargetMode="Externa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 sz="quarter"/>
          </p:nvPr>
        </p:nvSpPr>
        <p:spPr>
          <a:xfrm>
            <a:off x="0" y="1736725"/>
            <a:ext cx="9144000" cy="1920875"/>
          </a:xfrm>
        </p:spPr>
        <p:txBody>
          <a:bodyPr/>
          <a:lstStyle/>
          <a:p>
            <a:r>
              <a:rPr lang="en-US" sz="3000" dirty="0">
                <a:solidFill>
                  <a:srgbClr val="09367A"/>
                </a:solidFill>
              </a:rPr>
              <a:t>Exiting the 8(</a:t>
            </a:r>
            <a:r>
              <a:rPr lang="en-US" sz="3000" cap="none" dirty="0">
                <a:solidFill>
                  <a:srgbClr val="09367A"/>
                </a:solidFill>
              </a:rPr>
              <a:t>a</a:t>
            </a:r>
            <a:r>
              <a:rPr lang="en-US" sz="3000" dirty="0">
                <a:solidFill>
                  <a:srgbClr val="09367A"/>
                </a:solidFill>
              </a:rPr>
              <a:t>) </a:t>
            </a:r>
            <a:r>
              <a:rPr lang="en-US" sz="3000" dirty="0" smtClean="0">
                <a:solidFill>
                  <a:srgbClr val="09367A"/>
                </a:solidFill>
              </a:rPr>
              <a:t>Program: An </a:t>
            </a:r>
            <a:r>
              <a:rPr lang="en-US" sz="3000" dirty="0">
                <a:solidFill>
                  <a:srgbClr val="09367A"/>
                </a:solidFill>
              </a:rPr>
              <a:t>Overview of Terminations, </a:t>
            </a:r>
            <a:r>
              <a:rPr lang="en-US" sz="3000" dirty="0" smtClean="0">
                <a:solidFill>
                  <a:srgbClr val="09367A"/>
                </a:solidFill>
              </a:rPr>
              <a:t>Suspensions, </a:t>
            </a:r>
            <a:r>
              <a:rPr lang="en-US" sz="3000" dirty="0">
                <a:solidFill>
                  <a:srgbClr val="09367A"/>
                </a:solidFill>
              </a:rPr>
              <a:t>and Early Graduations in the Current E</a:t>
            </a:r>
            <a:r>
              <a:rPr lang="en-US" sz="3000" dirty="0" smtClean="0">
                <a:solidFill>
                  <a:srgbClr val="09367A"/>
                </a:solidFill>
              </a:rPr>
              <a:t>nvironment </a:t>
            </a:r>
            <a:endParaRPr lang="en-US" sz="3000" dirty="0">
              <a:solidFill>
                <a:srgbClr val="09367A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4294967295"/>
          </p:nvPr>
        </p:nvSpPr>
        <p:spPr>
          <a:xfrm>
            <a:off x="1295400" y="5334000"/>
            <a:ext cx="5181600" cy="1447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b="1" cap="all" dirty="0">
                <a:solidFill>
                  <a:srgbClr val="09367A"/>
                </a:solidFill>
              </a:rPr>
              <a:t>Presented by </a:t>
            </a:r>
          </a:p>
          <a:p>
            <a:pPr marL="0" indent="0">
              <a:buNone/>
            </a:pPr>
            <a:r>
              <a:rPr lang="en-US" sz="1400" b="1" cap="all" dirty="0" smtClean="0">
                <a:solidFill>
                  <a:srgbClr val="09367A"/>
                </a:solidFill>
              </a:rPr>
              <a:t>Antonio R. </a:t>
            </a:r>
            <a:r>
              <a:rPr lang="en-US" sz="1400" b="1" cap="all" dirty="0">
                <a:solidFill>
                  <a:srgbClr val="09367A"/>
                </a:solidFill>
              </a:rPr>
              <a:t>Franco </a:t>
            </a:r>
          </a:p>
          <a:p>
            <a:pPr marL="0" indent="0">
              <a:buNone/>
            </a:pPr>
            <a:r>
              <a:rPr lang="en-US" sz="1400" b="1" cap="all" dirty="0" smtClean="0">
                <a:solidFill>
                  <a:srgbClr val="09367A"/>
                </a:solidFill>
              </a:rPr>
              <a:t>Peter B. Ford</a:t>
            </a:r>
            <a:endParaRPr lang="en-US" sz="1400" b="1" cap="all" dirty="0">
              <a:solidFill>
                <a:srgbClr val="09367A"/>
              </a:solidFill>
            </a:endParaRPr>
          </a:p>
          <a:p>
            <a:pPr marL="0" indent="0">
              <a:buNone/>
            </a:pPr>
            <a:r>
              <a:rPr lang="en-US" sz="1400" b="1" u="sng" cap="all" dirty="0">
                <a:solidFill>
                  <a:srgbClr val="09367A"/>
                </a:solidFill>
              </a:rPr>
              <a:t>afranco@pilieromazza.com</a:t>
            </a:r>
          </a:p>
          <a:p>
            <a:pPr marL="0" indent="0">
              <a:buNone/>
            </a:pPr>
            <a:r>
              <a:rPr lang="en-US" sz="1400" b="1" u="sng" cap="all" dirty="0">
                <a:solidFill>
                  <a:srgbClr val="09367A"/>
                </a:solidFill>
              </a:rPr>
              <a:t>pford@pilieromazza.com</a:t>
            </a:r>
            <a:r>
              <a:rPr lang="en-US" sz="1400" b="1" u="sng" cap="all" dirty="0" smtClean="0">
                <a:solidFill>
                  <a:srgbClr val="09367A"/>
                </a:solidFill>
              </a:rPr>
              <a:t> </a:t>
            </a:r>
          </a:p>
          <a:p>
            <a:pPr marL="0" indent="0">
              <a:buNone/>
            </a:pPr>
            <a:endParaRPr lang="en-US" sz="1600" b="1" cap="all" spc="300" dirty="0">
              <a:solidFill>
                <a:srgbClr val="09367A"/>
              </a:solidFill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7250" y="3886200"/>
            <a:ext cx="23241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3749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600" b="1" i="1" cap="small" dirty="0" smtClean="0">
                <a:solidFill>
                  <a:srgbClr val="09367A"/>
                </a:solidFill>
              </a:rPr>
              <a:t>Firm Action:</a:t>
            </a:r>
            <a:r>
              <a:rPr lang="en-US" sz="2600" cap="small" dirty="0" smtClean="0">
                <a:solidFill>
                  <a:srgbClr val="09367A"/>
                </a:solidFill>
              </a:rPr>
              <a:t>  </a:t>
            </a:r>
            <a:r>
              <a:rPr lang="en-US" sz="2600" dirty="0" smtClean="0">
                <a:solidFill>
                  <a:srgbClr val="09367A"/>
                </a:solidFill>
              </a:rPr>
              <a:t>Utilizing major subcontractor(s) to complete 8(a) contracts  </a:t>
            </a:r>
          </a:p>
          <a:p>
            <a:r>
              <a:rPr lang="en-US" sz="2600" b="1" i="1" cap="small" dirty="0" smtClean="0">
                <a:solidFill>
                  <a:srgbClr val="09367A"/>
                </a:solidFill>
              </a:rPr>
              <a:t>SBA Allegation:</a:t>
            </a:r>
            <a:r>
              <a:rPr lang="en-US" sz="2600" cap="small" dirty="0" smtClean="0">
                <a:solidFill>
                  <a:srgbClr val="09367A"/>
                </a:solidFill>
              </a:rPr>
              <a:t>  </a:t>
            </a:r>
            <a:r>
              <a:rPr lang="en-US" sz="2600" dirty="0" smtClean="0">
                <a:solidFill>
                  <a:srgbClr val="09367A"/>
                </a:solidFill>
              </a:rPr>
              <a:t>Reliance on subcontractor(s) may lead SBA to find that the participant…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9367A"/>
                </a:solidFill>
              </a:rPr>
              <a:t>Failed to maintain control by disadvantaged individuals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9367A"/>
                </a:solidFill>
              </a:rPr>
              <a:t>Exhibited a pattern of inadequate performance of 8(a) contracts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9367A"/>
                </a:solidFill>
              </a:rPr>
              <a:t>Violated performance of work rule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9367A"/>
                </a:solidFill>
              </a:rPr>
              <a:t>Is affiliated with subcontractor(s)</a:t>
            </a:r>
            <a:endParaRPr lang="en-US" sz="2400" dirty="0">
              <a:solidFill>
                <a:srgbClr val="09367A"/>
              </a:solidFill>
            </a:endParaRPr>
          </a:p>
          <a:p>
            <a:endParaRPr lang="en-US" sz="3600" dirty="0">
              <a:solidFill>
                <a:srgbClr val="09367A"/>
              </a:solidFill>
            </a:endParaRPr>
          </a:p>
        </p:txBody>
      </p:sp>
      <p:sp>
        <p:nvSpPr>
          <p:cNvPr id="5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kern="1200">
                <a:solidFill>
                  <a:srgbClr val="09367A"/>
                </a:solidFill>
                <a:latin typeface="Georgia" panose="02040502050405020303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PilieroMazza © 2015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1457B-D9D1-451F-9D1E-0A24B677C63D}" type="slidenum">
              <a:rPr lang="en-US" smtClean="0"/>
              <a:t>10</a:t>
            </a:fld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95300" y="609601"/>
            <a:ext cx="8648700" cy="838200"/>
          </a:xfrm>
        </p:spPr>
        <p:txBody>
          <a:bodyPr anchor="ctr">
            <a:noAutofit/>
          </a:bodyPr>
          <a:lstStyle/>
          <a:p>
            <a:r>
              <a:rPr lang="en-US" sz="3000" b="1" dirty="0" smtClean="0">
                <a:solidFill>
                  <a:srgbClr val="09367A"/>
                </a:solidFill>
              </a:rPr>
              <a:t>A VIEW FROM THE TRENCHES (CONT’D)</a:t>
            </a:r>
            <a:endParaRPr lang="en-US" sz="3000" dirty="0">
              <a:solidFill>
                <a:srgbClr val="0936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1209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609601"/>
            <a:ext cx="8648700" cy="838200"/>
          </a:xfrm>
        </p:spPr>
        <p:txBody>
          <a:bodyPr anchor="ctr">
            <a:noAutofit/>
          </a:bodyPr>
          <a:lstStyle/>
          <a:p>
            <a:r>
              <a:rPr lang="en-US" sz="3000" b="1" dirty="0">
                <a:solidFill>
                  <a:srgbClr val="09367A"/>
                </a:solidFill>
              </a:rPr>
              <a:t>A VIEW FROM THE TRENCHES (CONT’D)</a:t>
            </a:r>
            <a:endParaRPr lang="en-US" sz="3000" dirty="0">
              <a:solidFill>
                <a:srgbClr val="09367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600" b="1" i="1" cap="small" dirty="0" smtClean="0">
                <a:solidFill>
                  <a:srgbClr val="09367A"/>
                </a:solidFill>
              </a:rPr>
              <a:t>Firm Action:</a:t>
            </a:r>
            <a:r>
              <a:rPr lang="en-US" sz="2600" cap="small" dirty="0" smtClean="0">
                <a:solidFill>
                  <a:srgbClr val="09367A"/>
                </a:solidFill>
              </a:rPr>
              <a:t>  </a:t>
            </a:r>
            <a:r>
              <a:rPr lang="en-US" sz="2600" dirty="0" smtClean="0">
                <a:solidFill>
                  <a:srgbClr val="09367A"/>
                </a:solidFill>
              </a:rPr>
              <a:t>Checking [erroneously] “No” instead of “Yes” to questions on SBA application/Annual Update forms</a:t>
            </a:r>
          </a:p>
          <a:p>
            <a:r>
              <a:rPr lang="en-US" sz="2600" b="1" i="1" cap="small" dirty="0" smtClean="0">
                <a:solidFill>
                  <a:srgbClr val="09367A"/>
                </a:solidFill>
              </a:rPr>
              <a:t>SBA Allegation:  </a:t>
            </a:r>
            <a:r>
              <a:rPr lang="en-US" sz="2600" dirty="0">
                <a:solidFill>
                  <a:srgbClr val="09367A"/>
                </a:solidFill>
              </a:rPr>
              <a:t>R</a:t>
            </a:r>
            <a:r>
              <a:rPr lang="en-US" sz="2600" dirty="0" smtClean="0">
                <a:solidFill>
                  <a:srgbClr val="09367A"/>
                </a:solidFill>
              </a:rPr>
              <a:t>esponse may lead SBA to</a:t>
            </a:r>
            <a:r>
              <a:rPr lang="en-US" sz="2600" b="1" i="1" dirty="0" smtClean="0">
                <a:solidFill>
                  <a:srgbClr val="09367A"/>
                </a:solidFill>
              </a:rPr>
              <a:t> </a:t>
            </a:r>
            <a:r>
              <a:rPr lang="en-US" sz="2600" dirty="0" smtClean="0">
                <a:solidFill>
                  <a:srgbClr val="09367A"/>
                </a:solidFill>
              </a:rPr>
              <a:t>find that the participant…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9367A"/>
                </a:solidFill>
              </a:rPr>
              <a:t>Submitted false information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9367A"/>
                </a:solidFill>
              </a:rPr>
              <a:t>Failed to maintain good character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9367A"/>
                </a:solidFill>
              </a:rPr>
              <a:t>Materially breached the participation agreement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9367A"/>
                </a:solidFill>
              </a:rPr>
              <a:t>Wilfully violated an SBA regulation pertaining to a material issue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3100" dirty="0">
              <a:solidFill>
                <a:srgbClr val="09367A"/>
              </a:solidFill>
            </a:endParaRPr>
          </a:p>
          <a:p>
            <a:endParaRPr lang="en-US" sz="3600" dirty="0">
              <a:solidFill>
                <a:srgbClr val="09367A"/>
              </a:solidFill>
            </a:endParaRPr>
          </a:p>
        </p:txBody>
      </p:sp>
      <p:sp>
        <p:nvSpPr>
          <p:cNvPr id="5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kern="1200">
                <a:solidFill>
                  <a:srgbClr val="09367A"/>
                </a:solidFill>
                <a:latin typeface="Georgia" panose="02040502050405020303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PilieroMazza © 2015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1457B-D9D1-451F-9D1E-0A24B677C63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573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609601"/>
            <a:ext cx="8648700" cy="838200"/>
          </a:xfrm>
        </p:spPr>
        <p:txBody>
          <a:bodyPr anchor="ctr">
            <a:normAutofit/>
          </a:bodyPr>
          <a:lstStyle/>
          <a:p>
            <a:r>
              <a:rPr lang="en-US" sz="3000" b="1" dirty="0" smtClean="0">
                <a:solidFill>
                  <a:srgbClr val="09367A"/>
                </a:solidFill>
              </a:rPr>
              <a:t>A VIEW FROM THE TRENCHES (CONT’D)</a:t>
            </a:r>
            <a:endParaRPr lang="en-US" sz="3000" b="1" dirty="0">
              <a:solidFill>
                <a:srgbClr val="09367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600" b="1" i="1" cap="small" dirty="0" smtClean="0">
                <a:solidFill>
                  <a:srgbClr val="09367A"/>
                </a:solidFill>
              </a:rPr>
              <a:t>Firm Action</a:t>
            </a:r>
            <a:r>
              <a:rPr lang="en-US" sz="2600" b="1" i="1" cap="small" dirty="0">
                <a:solidFill>
                  <a:srgbClr val="09367A"/>
                </a:solidFill>
              </a:rPr>
              <a:t>:</a:t>
            </a:r>
            <a:r>
              <a:rPr lang="en-US" sz="2600" i="1" cap="small" dirty="0">
                <a:solidFill>
                  <a:srgbClr val="09367A"/>
                </a:solidFill>
              </a:rPr>
              <a:t>  </a:t>
            </a:r>
            <a:r>
              <a:rPr lang="en-US" sz="2600" cap="all" dirty="0" smtClean="0">
                <a:solidFill>
                  <a:srgbClr val="09367A"/>
                </a:solidFill>
              </a:rPr>
              <a:t>T</a:t>
            </a:r>
            <a:r>
              <a:rPr lang="en-US" sz="2600" dirty="0" smtClean="0">
                <a:solidFill>
                  <a:srgbClr val="09367A"/>
                </a:solidFill>
              </a:rPr>
              <a:t>eaming, consulting or other contractual relationships </a:t>
            </a:r>
            <a:r>
              <a:rPr lang="en-US" sz="2600" dirty="0">
                <a:solidFill>
                  <a:srgbClr val="09367A"/>
                </a:solidFill>
              </a:rPr>
              <a:t>between 8(a) participant and non-disadvantaged concerns </a:t>
            </a:r>
          </a:p>
          <a:p>
            <a:r>
              <a:rPr lang="en-US" sz="2600" b="1" i="1" cap="small" dirty="0" smtClean="0">
                <a:solidFill>
                  <a:srgbClr val="09367A"/>
                </a:solidFill>
              </a:rPr>
              <a:t>SBA Allegation:</a:t>
            </a:r>
            <a:r>
              <a:rPr lang="en-US" sz="2600" i="1" cap="small" dirty="0" smtClean="0">
                <a:solidFill>
                  <a:srgbClr val="09367A"/>
                </a:solidFill>
              </a:rPr>
              <a:t>  </a:t>
            </a:r>
            <a:r>
              <a:rPr lang="en-US" sz="2600" dirty="0" smtClean="0">
                <a:solidFill>
                  <a:srgbClr val="09367A"/>
                </a:solidFill>
              </a:rPr>
              <a:t>Relationships may lead SBA to find that the participant failed to…</a:t>
            </a:r>
            <a:endParaRPr lang="en-US" sz="2600" dirty="0">
              <a:solidFill>
                <a:srgbClr val="09367A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9367A"/>
                </a:solidFill>
              </a:rPr>
              <a:t>Disclose </a:t>
            </a:r>
            <a:r>
              <a:rPr lang="en-US" sz="2400" dirty="0">
                <a:solidFill>
                  <a:srgbClr val="09367A"/>
                </a:solidFill>
              </a:rPr>
              <a:t>the extent of involvement of non-disadvantaged individuals or firms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9367A"/>
                </a:solidFill>
              </a:rPr>
              <a:t>Report changes that adversely affect program eligibility</a:t>
            </a:r>
          </a:p>
          <a:p>
            <a:endParaRPr lang="en-US" sz="2800" dirty="0">
              <a:solidFill>
                <a:srgbClr val="09367A"/>
              </a:solidFill>
            </a:endParaRPr>
          </a:p>
        </p:txBody>
      </p:sp>
      <p:sp>
        <p:nvSpPr>
          <p:cNvPr id="5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kern="1200">
                <a:solidFill>
                  <a:srgbClr val="09367A"/>
                </a:solidFill>
                <a:latin typeface="Georgia" panose="02040502050405020303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PilieroMazza © 2015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1457B-D9D1-451F-9D1E-0A24B677C63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877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cap="all" dirty="0" smtClean="0">
                <a:solidFill>
                  <a:srgbClr val="09367A"/>
                </a:solidFill>
              </a:rPr>
              <a:t>Protecting your status</a:t>
            </a:r>
            <a:endParaRPr lang="en-US" cap="all" dirty="0">
              <a:solidFill>
                <a:srgbClr val="09367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09367A"/>
                </a:solidFill>
              </a:rPr>
              <a:t>Build a written record </a:t>
            </a:r>
          </a:p>
          <a:p>
            <a:r>
              <a:rPr lang="en-US" sz="2800" dirty="0" smtClean="0">
                <a:solidFill>
                  <a:srgbClr val="09367A"/>
                </a:solidFill>
              </a:rPr>
              <a:t>Transparency is key!</a:t>
            </a:r>
          </a:p>
          <a:p>
            <a:r>
              <a:rPr lang="en-US" sz="2800" dirty="0" smtClean="0">
                <a:solidFill>
                  <a:srgbClr val="09367A"/>
                </a:solidFill>
              </a:rPr>
              <a:t>When in doubt, disclose</a:t>
            </a:r>
          </a:p>
          <a:p>
            <a:r>
              <a:rPr lang="en-US" sz="2800" dirty="0" smtClean="0">
                <a:solidFill>
                  <a:srgbClr val="09367A"/>
                </a:solidFill>
              </a:rPr>
              <a:t>Understand the rules and the current environment</a:t>
            </a:r>
          </a:p>
          <a:p>
            <a:endParaRPr lang="en-US" sz="2800" dirty="0">
              <a:solidFill>
                <a:srgbClr val="09367A"/>
              </a:solidFill>
            </a:endParaRPr>
          </a:p>
        </p:txBody>
      </p:sp>
      <p:sp>
        <p:nvSpPr>
          <p:cNvPr id="5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kern="1200">
                <a:solidFill>
                  <a:srgbClr val="09367A"/>
                </a:solidFill>
                <a:latin typeface="Georgia" panose="02040502050405020303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PilieroMazza © 2015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1457B-D9D1-451F-9D1E-0A24B677C63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704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all" dirty="0" smtClean="0">
                <a:solidFill>
                  <a:srgbClr val="09367A"/>
                </a:solidFill>
              </a:rPr>
              <a:t>Knowing Your Rights</a:t>
            </a:r>
            <a:endParaRPr lang="en-US" b="1" cap="all" dirty="0">
              <a:solidFill>
                <a:srgbClr val="09367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744"/>
              </a:spcBef>
            </a:pPr>
            <a:r>
              <a:rPr lang="en-US" sz="2800" dirty="0" smtClean="0">
                <a:solidFill>
                  <a:srgbClr val="09367A"/>
                </a:solidFill>
              </a:rPr>
              <a:t>Terminations and Early Graduations</a:t>
            </a:r>
          </a:p>
          <a:p>
            <a:pPr lvl="1">
              <a:spcBef>
                <a:spcPts val="744"/>
              </a:spcBef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9367A"/>
                </a:solidFill>
              </a:rPr>
              <a:t>30 days to respond to Letter of Intent to Terminate or Graduate Early</a:t>
            </a:r>
          </a:p>
          <a:p>
            <a:pPr lvl="1">
              <a:spcBef>
                <a:spcPts val="744"/>
              </a:spcBef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9367A"/>
                </a:solidFill>
              </a:rPr>
              <a:t>45 days to </a:t>
            </a:r>
            <a:r>
              <a:rPr lang="en-US" sz="2400" dirty="0">
                <a:solidFill>
                  <a:srgbClr val="09367A"/>
                </a:solidFill>
              </a:rPr>
              <a:t>appeal Notification of Early Graduation or </a:t>
            </a:r>
            <a:r>
              <a:rPr lang="en-US" sz="2400" dirty="0" smtClean="0">
                <a:solidFill>
                  <a:srgbClr val="09367A"/>
                </a:solidFill>
              </a:rPr>
              <a:t>Termination to OHA</a:t>
            </a:r>
          </a:p>
          <a:p>
            <a:pPr>
              <a:spcBef>
                <a:spcPts val="744"/>
              </a:spcBef>
            </a:pPr>
            <a:r>
              <a:rPr lang="en-US" sz="2800" dirty="0" smtClean="0">
                <a:solidFill>
                  <a:srgbClr val="09367A"/>
                </a:solidFill>
              </a:rPr>
              <a:t>Suspensions</a:t>
            </a:r>
          </a:p>
          <a:p>
            <a:pPr lvl="1">
              <a:spcBef>
                <a:spcPts val="744"/>
              </a:spcBef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9367A"/>
                </a:solidFill>
              </a:rPr>
              <a:t>45 days to appeal Notice of Suspension to OHA</a:t>
            </a:r>
            <a:endParaRPr lang="en-US" sz="2400" dirty="0">
              <a:solidFill>
                <a:srgbClr val="09367A"/>
              </a:solidFill>
            </a:endParaRPr>
          </a:p>
        </p:txBody>
      </p:sp>
      <p:sp>
        <p:nvSpPr>
          <p:cNvPr id="5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kern="1200">
                <a:solidFill>
                  <a:srgbClr val="09367A"/>
                </a:solidFill>
                <a:latin typeface="Georgia" panose="02040502050405020303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/>
              <a:t>PilieroMazza</a:t>
            </a:r>
            <a:r>
              <a:rPr lang="en-US" dirty="0" smtClean="0"/>
              <a:t> © 2015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1457B-D9D1-451F-9D1E-0A24B677C63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094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609600"/>
            <a:ext cx="8229600" cy="1904999"/>
          </a:xfrm>
        </p:spPr>
        <p:txBody>
          <a:bodyPr/>
          <a:lstStyle/>
          <a:p>
            <a:r>
              <a:rPr lang="en-US" sz="2400" dirty="0">
                <a:solidFill>
                  <a:srgbClr val="09367A"/>
                </a:solidFill>
              </a:rPr>
              <a:t>Exiting the </a:t>
            </a:r>
            <a:r>
              <a:rPr lang="en-US" sz="2400" dirty="0" smtClean="0">
                <a:solidFill>
                  <a:srgbClr val="09367A"/>
                </a:solidFill>
              </a:rPr>
              <a:t>8(</a:t>
            </a:r>
            <a:r>
              <a:rPr lang="en-US" sz="2400" cap="none" dirty="0" smtClean="0">
                <a:solidFill>
                  <a:srgbClr val="09367A"/>
                </a:solidFill>
              </a:rPr>
              <a:t>a</a:t>
            </a:r>
            <a:r>
              <a:rPr lang="en-US" sz="2400" dirty="0" smtClean="0">
                <a:solidFill>
                  <a:srgbClr val="09367A"/>
                </a:solidFill>
              </a:rPr>
              <a:t>) Program: </a:t>
            </a:r>
            <a:r>
              <a:rPr lang="en-US" sz="2400" dirty="0">
                <a:solidFill>
                  <a:srgbClr val="09367A"/>
                </a:solidFill>
              </a:rPr>
              <a:t>An Overview of Terminations, Suspensions and Early Graduations in the Current Environment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113" y="4113151"/>
            <a:ext cx="3860800" cy="209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5181600" y="4097336"/>
            <a:ext cx="3581400" cy="2318204"/>
            <a:chOff x="4648201" y="4097336"/>
            <a:chExt cx="3581400" cy="2318204"/>
          </a:xfrm>
        </p:grpSpPr>
        <p:sp>
          <p:nvSpPr>
            <p:cNvPr id="9" name="Rectangle 3"/>
            <p:cNvSpPr>
              <a:spLocks/>
            </p:cNvSpPr>
            <p:nvPr/>
          </p:nvSpPr>
          <p:spPr bwMode="auto">
            <a:xfrm>
              <a:off x="4648201" y="4097336"/>
              <a:ext cx="3581400" cy="11430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2400" dirty="0" smtClean="0">
                  <a:solidFill>
                    <a:srgbClr val="004080"/>
                  </a:solidFill>
                  <a:latin typeface="Georgia" panose="02040502050405020303" pitchFamily="18" charset="0"/>
                  <a:ea typeface="Myriad Pro Semibold"/>
                  <a:cs typeface="Myriad Pro Semibold"/>
                  <a:sym typeface="Myriad Pro Semibold"/>
                </a:rPr>
                <a:t>Antonio R. Franco</a:t>
              </a:r>
              <a:endParaRPr lang="en-US" sz="2400" dirty="0">
                <a:solidFill>
                  <a:srgbClr val="004080"/>
                </a:solidFill>
                <a:latin typeface="Georgia" panose="02040502050405020303" pitchFamily="18" charset="0"/>
                <a:ea typeface="Myriad Pro Semibold"/>
                <a:cs typeface="Myriad Pro Semibold"/>
                <a:sym typeface="Myriad Pro Semibold"/>
              </a:endParaRPr>
            </a:p>
            <a:p>
              <a:r>
                <a:rPr lang="en-US" sz="2400" dirty="0">
                  <a:solidFill>
                    <a:srgbClr val="004080"/>
                  </a:solidFill>
                  <a:latin typeface="Georgia" panose="02040502050405020303" pitchFamily="18" charset="0"/>
                  <a:ea typeface="Myriad Pro Semibold"/>
                  <a:cs typeface="Myriad Pro Semibold"/>
                  <a:sym typeface="Myriad Pro Semibold"/>
                </a:rPr>
                <a:t>Partner</a:t>
              </a:r>
            </a:p>
            <a:p>
              <a:r>
                <a:rPr lang="en-US" sz="1900" i="1" dirty="0" smtClean="0">
                  <a:solidFill>
                    <a:srgbClr val="002060"/>
                  </a:solidFill>
                  <a:latin typeface="Georgia" panose="02040502050405020303" pitchFamily="18" charset="0"/>
                  <a:ea typeface="Myriad Pro Semibold"/>
                  <a:cs typeface="Myriad Pro Semibold"/>
                  <a:sym typeface="Myriad Pro Semibold"/>
                  <a:hlinkClick r:id="rId3"/>
                </a:rPr>
                <a:t>afranco@pilieromazza.com</a:t>
              </a:r>
              <a:endParaRPr lang="en-US" sz="1900" i="1" dirty="0">
                <a:solidFill>
                  <a:srgbClr val="002060"/>
                </a:solidFill>
                <a:latin typeface="Georgia" panose="02040502050405020303" pitchFamily="18" charset="0"/>
                <a:ea typeface="Myriad Pro Semibold"/>
                <a:cs typeface="Myriad Pro Semibold"/>
                <a:sym typeface="Myriad Pro Semibold"/>
              </a:endParaRPr>
            </a:p>
            <a:p>
              <a:endParaRPr lang="en-US" sz="2400" dirty="0">
                <a:solidFill>
                  <a:srgbClr val="004080"/>
                </a:solidFill>
                <a:latin typeface="Georgia" panose="02040502050405020303" pitchFamily="18" charset="0"/>
                <a:ea typeface="Myriad Pro Semibold"/>
                <a:cs typeface="Myriad Pro Semibold"/>
                <a:sym typeface="Myriad Pro Semibold"/>
              </a:endParaRPr>
            </a:p>
          </p:txBody>
        </p:sp>
        <p:sp>
          <p:nvSpPr>
            <p:cNvPr id="10" name="Rectangle 3"/>
            <p:cNvSpPr>
              <a:spLocks/>
            </p:cNvSpPr>
            <p:nvPr/>
          </p:nvSpPr>
          <p:spPr bwMode="auto">
            <a:xfrm>
              <a:off x="4648201" y="5272539"/>
              <a:ext cx="3581400" cy="11430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2400" dirty="0" smtClean="0">
                  <a:solidFill>
                    <a:srgbClr val="004080"/>
                  </a:solidFill>
                  <a:latin typeface="Georgia" panose="02040502050405020303" pitchFamily="18" charset="0"/>
                  <a:ea typeface="Myriad Pro Semibold"/>
                  <a:cs typeface="Myriad Pro Semibold"/>
                  <a:sym typeface="Myriad Pro Semibold"/>
                </a:rPr>
                <a:t>Peter B. Ford</a:t>
              </a:r>
              <a:endParaRPr lang="en-US" sz="2400" dirty="0">
                <a:solidFill>
                  <a:srgbClr val="004080"/>
                </a:solidFill>
                <a:latin typeface="Georgia" panose="02040502050405020303" pitchFamily="18" charset="0"/>
                <a:ea typeface="Myriad Pro Semibold"/>
                <a:cs typeface="Myriad Pro Semibold"/>
                <a:sym typeface="Myriad Pro Semibold"/>
              </a:endParaRPr>
            </a:p>
            <a:p>
              <a:r>
                <a:rPr lang="en-US" sz="2400" dirty="0" smtClean="0">
                  <a:solidFill>
                    <a:srgbClr val="004080"/>
                  </a:solidFill>
                  <a:latin typeface="Georgia" panose="02040502050405020303" pitchFamily="18" charset="0"/>
                  <a:ea typeface="Myriad Pro Semibold"/>
                  <a:cs typeface="Myriad Pro Semibold"/>
                  <a:sym typeface="Myriad Pro Semibold"/>
                </a:rPr>
                <a:t>Associate</a:t>
              </a:r>
              <a:endParaRPr lang="en-US" sz="2400" dirty="0">
                <a:solidFill>
                  <a:srgbClr val="004080"/>
                </a:solidFill>
                <a:latin typeface="Georgia" panose="02040502050405020303" pitchFamily="18" charset="0"/>
                <a:ea typeface="Myriad Pro Semibold"/>
                <a:cs typeface="Myriad Pro Semibold"/>
                <a:sym typeface="Myriad Pro Semibold"/>
              </a:endParaRPr>
            </a:p>
            <a:p>
              <a:r>
                <a:rPr lang="en-US" sz="1900" i="1" dirty="0" smtClean="0">
                  <a:solidFill>
                    <a:srgbClr val="002060"/>
                  </a:solidFill>
                  <a:latin typeface="Georgia" panose="02040502050405020303" pitchFamily="18" charset="0"/>
                  <a:ea typeface="Myriad Pro Semibold"/>
                  <a:cs typeface="Myriad Pro Semibold"/>
                  <a:sym typeface="Myriad Pro Semibold"/>
                  <a:hlinkClick r:id="rId3"/>
                </a:rPr>
                <a:t>pford@pilieromazza.com</a:t>
              </a:r>
              <a:endParaRPr lang="en-US" sz="1900" i="1" dirty="0">
                <a:solidFill>
                  <a:srgbClr val="002060"/>
                </a:solidFill>
                <a:latin typeface="Georgia" panose="02040502050405020303" pitchFamily="18" charset="0"/>
                <a:ea typeface="Myriad Pro Semibold"/>
                <a:cs typeface="Myriad Pro Semibold"/>
                <a:sym typeface="Myriad Pro Semibold"/>
              </a:endParaRPr>
            </a:p>
            <a:p>
              <a:endParaRPr lang="en-US" sz="2400" dirty="0">
                <a:solidFill>
                  <a:srgbClr val="004080"/>
                </a:solidFill>
                <a:latin typeface="Georgia" panose="02040502050405020303" pitchFamily="18" charset="0"/>
                <a:ea typeface="Myriad Pro Semibold"/>
                <a:cs typeface="Myriad Pro Semibold"/>
                <a:sym typeface="Myriad Pro Semibold"/>
              </a:endParaRPr>
            </a:p>
          </p:txBody>
        </p:sp>
      </p:grpSp>
      <p:sp>
        <p:nvSpPr>
          <p:cNvPr id="11" name="Rectangle 2"/>
          <p:cNvSpPr>
            <a:spLocks/>
          </p:cNvSpPr>
          <p:nvPr/>
        </p:nvSpPr>
        <p:spPr bwMode="auto">
          <a:xfrm>
            <a:off x="10064" y="2667000"/>
            <a:ext cx="9067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ctr"/>
            <a:r>
              <a:rPr lang="en-US" sz="5400" b="1" i="1" dirty="0" smtClean="0">
                <a:solidFill>
                  <a:srgbClr val="002060"/>
                </a:solidFill>
                <a:latin typeface="Arial" panose="020B0604020202020204" pitchFamily="34" charset="0"/>
                <a:ea typeface="Myriad Pro Semibold"/>
                <a:cs typeface="Arial" panose="020B0604020202020204" pitchFamily="34" charset="0"/>
                <a:sym typeface="Myriad Pro Semibold"/>
              </a:rPr>
              <a:t>Any Questions?</a:t>
            </a:r>
            <a:endParaRPr lang="en-US" sz="5400" b="1" i="1" dirty="0">
              <a:solidFill>
                <a:srgbClr val="002060"/>
              </a:solidFill>
              <a:latin typeface="Arial" panose="020B0604020202020204" pitchFamily="34" charset="0"/>
              <a:ea typeface="Myriad Pro Semibold"/>
              <a:cs typeface="Arial" panose="020B0604020202020204" pitchFamily="34" charset="0"/>
              <a:sym typeface="Myriad Pro Semibold"/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1457B-D9D1-451F-9D1E-0A24B677C63D}" type="slidenum">
              <a:rPr lang="en-US" smtClean="0"/>
              <a:t>15</a:t>
            </a:fld>
            <a:endParaRPr lang="en-US"/>
          </a:p>
        </p:txBody>
      </p:sp>
      <p:sp>
        <p:nvSpPr>
          <p:cNvPr id="14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kern="1200">
                <a:solidFill>
                  <a:srgbClr val="09367A"/>
                </a:solidFill>
                <a:latin typeface="Georgia" panose="02040502050405020303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/>
              <a:t>PilieroMazza</a:t>
            </a:r>
            <a:r>
              <a:rPr lang="en-US" dirty="0" smtClean="0"/>
              <a:t> © 2015</a:t>
            </a:r>
          </a:p>
        </p:txBody>
      </p:sp>
    </p:spTree>
    <p:extLst>
      <p:ext uri="{BB962C8B-B14F-4D97-AF65-F5344CB8AC3E}">
        <p14:creationId xmlns:p14="http://schemas.microsoft.com/office/powerpoint/2010/main" val="3839400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525780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400" b="1" dirty="0" smtClean="0">
                <a:solidFill>
                  <a:srgbClr val="09367A"/>
                </a:solidFill>
              </a:rPr>
              <a:t>Sign up for our newsletters and blog at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400" b="1" dirty="0" smtClean="0">
                <a:solidFill>
                  <a:srgbClr val="09367A"/>
                </a:solidFill>
                <a:hlinkClick r:id="rId2"/>
              </a:rPr>
              <a:t>www.pilieromazza.com</a:t>
            </a:r>
            <a:r>
              <a:rPr lang="en-US" sz="2400" b="1" dirty="0" smtClean="0">
                <a:solidFill>
                  <a:srgbClr val="09367A"/>
                </a:solidFill>
              </a:rPr>
              <a:t>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1600" b="1" i="1" dirty="0" smtClean="0">
              <a:solidFill>
                <a:srgbClr val="09367A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700" b="1" i="1" dirty="0" smtClean="0">
                <a:solidFill>
                  <a:srgbClr val="09367A"/>
                </a:solidFill>
              </a:rPr>
              <a:t>PM </a:t>
            </a:r>
            <a:r>
              <a:rPr lang="en-US" sz="1700" b="1" i="1" dirty="0">
                <a:solidFill>
                  <a:srgbClr val="09367A"/>
                </a:solidFill>
              </a:rPr>
              <a:t>Legal Minute </a:t>
            </a:r>
            <a:r>
              <a:rPr lang="en-US" sz="1700" dirty="0">
                <a:solidFill>
                  <a:srgbClr val="09367A"/>
                </a:solidFill>
              </a:rPr>
              <a:t>- Our blog, written by all of </a:t>
            </a:r>
            <a:r>
              <a:rPr lang="en-US" sz="1700" dirty="0" err="1">
                <a:solidFill>
                  <a:srgbClr val="09367A"/>
                </a:solidFill>
              </a:rPr>
              <a:t>PilieroMazza’s</a:t>
            </a:r>
            <a:r>
              <a:rPr lang="en-US" sz="1700" dirty="0">
                <a:solidFill>
                  <a:srgbClr val="09367A"/>
                </a:solidFill>
              </a:rPr>
              <a:t> attorneys, provides trending insight to small and mid-sized businesses.</a:t>
            </a:r>
            <a:br>
              <a:rPr lang="en-US" sz="1700" dirty="0">
                <a:solidFill>
                  <a:srgbClr val="09367A"/>
                </a:solidFill>
              </a:rPr>
            </a:br>
            <a:endParaRPr lang="en-US" sz="1700" i="1" dirty="0">
              <a:solidFill>
                <a:srgbClr val="09367A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700" b="1" i="1" dirty="0">
                <a:solidFill>
                  <a:srgbClr val="09367A"/>
                </a:solidFill>
              </a:rPr>
              <a:t>Legal Advisor Newsletter</a:t>
            </a:r>
            <a:r>
              <a:rPr lang="en-US" sz="1700" i="1" dirty="0">
                <a:solidFill>
                  <a:srgbClr val="09367A"/>
                </a:solidFill>
              </a:rPr>
              <a:t> </a:t>
            </a:r>
            <a:r>
              <a:rPr lang="en-US" sz="1700" dirty="0">
                <a:solidFill>
                  <a:srgbClr val="09367A"/>
                </a:solidFill>
              </a:rPr>
              <a:t>- Our publication which addresses current issues that are of concern to federal government contractors and commercial businesses nationwide. The </a:t>
            </a:r>
            <a:r>
              <a:rPr lang="en-US" sz="1700" i="1" dirty="0">
                <a:solidFill>
                  <a:srgbClr val="09367A"/>
                </a:solidFill>
              </a:rPr>
              <a:t>Legal Advisor </a:t>
            </a:r>
            <a:r>
              <a:rPr lang="en-US" sz="1700" dirty="0">
                <a:solidFill>
                  <a:srgbClr val="09367A"/>
                </a:solidFill>
              </a:rPr>
              <a:t>articles focus on recent legal trends, court decisions, legislative and regulatory rule-making as well as other newsworthy events. </a:t>
            </a:r>
            <a:br>
              <a:rPr lang="en-US" sz="1700" dirty="0">
                <a:solidFill>
                  <a:srgbClr val="09367A"/>
                </a:solidFill>
              </a:rPr>
            </a:br>
            <a:endParaRPr lang="en-US" sz="1700" i="1" dirty="0">
              <a:solidFill>
                <a:srgbClr val="09367A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700" b="1" i="1" dirty="0">
                <a:solidFill>
                  <a:srgbClr val="09367A"/>
                </a:solidFill>
              </a:rPr>
              <a:t>Weekly Update </a:t>
            </a:r>
            <a:r>
              <a:rPr lang="en-US" sz="1700" dirty="0">
                <a:solidFill>
                  <a:srgbClr val="09367A"/>
                </a:solidFill>
              </a:rPr>
              <a:t>- An e-mail sent every Friday that provides an up-to-the minute recap of legislative and regulatory issues affecting small businesses.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endParaRPr lang="en-US" sz="1700" dirty="0">
              <a:solidFill>
                <a:srgbClr val="09367A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700" b="1" i="1" dirty="0">
                <a:solidFill>
                  <a:srgbClr val="09367A"/>
                </a:solidFill>
              </a:rPr>
              <a:t>You can also follow us on</a:t>
            </a:r>
            <a:r>
              <a:rPr lang="en-US" sz="1700" b="1" i="1" dirty="0" smtClean="0">
                <a:solidFill>
                  <a:srgbClr val="09367A"/>
                </a:solidFill>
              </a:rPr>
              <a:t>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1500" b="1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1500" b="1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5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			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500" b="1" i="1" dirty="0" smtClean="0">
                <a:solidFill>
                  <a:srgbClr val="09367A"/>
                </a:solidFill>
              </a:rPr>
              <a:t>		                 </a:t>
            </a:r>
            <a:r>
              <a:rPr lang="en-US" sz="1500" dirty="0" smtClean="0">
                <a:solidFill>
                  <a:srgbClr val="09367A"/>
                </a:solidFill>
              </a:rPr>
              <a:t>@</a:t>
            </a:r>
            <a:r>
              <a:rPr lang="en-US" sz="1500" dirty="0" err="1" smtClean="0">
                <a:solidFill>
                  <a:srgbClr val="09367A"/>
                </a:solidFill>
              </a:rPr>
              <a:t>pilieromazza</a:t>
            </a:r>
            <a:endParaRPr lang="en-US" sz="1000" dirty="0">
              <a:solidFill>
                <a:srgbClr val="09367A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5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		</a:t>
            </a:r>
            <a:endParaRPr lang="en-US" sz="1500" dirty="0"/>
          </a:p>
        </p:txBody>
      </p:sp>
      <p:sp>
        <p:nvSpPr>
          <p:cNvPr id="4" name="Rectangle 2"/>
          <p:cNvSpPr txBox="1">
            <a:spLocks noGrp="1" noChangeArrowheads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6000" b="1" kern="1200" cap="small" baseline="0">
                <a:solidFill>
                  <a:schemeClr val="tx1"/>
                </a:solidFill>
                <a:latin typeface="Georgia" pitchFamily="18" charset="0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Want to Learn More?</a:t>
            </a:r>
            <a:endParaRPr lang="en-US" sz="4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3063" y="5181600"/>
            <a:ext cx="919537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5181600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1457B-D9D1-451F-9D1E-0A24B677C63D}" type="slidenum">
              <a:rPr lang="en-US" smtClean="0"/>
              <a:t>16</a:t>
            </a:fld>
            <a:endParaRPr lang="en-US"/>
          </a:p>
        </p:txBody>
      </p:sp>
      <p:sp>
        <p:nvSpPr>
          <p:cNvPr id="9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kern="1200">
                <a:solidFill>
                  <a:srgbClr val="09367A"/>
                </a:solidFill>
                <a:latin typeface="Georgia" panose="02040502050405020303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/>
              <a:t>PilieroMazza</a:t>
            </a:r>
            <a:r>
              <a:rPr lang="en-US" dirty="0" smtClean="0"/>
              <a:t> © 2015</a:t>
            </a:r>
          </a:p>
        </p:txBody>
      </p:sp>
    </p:spTree>
    <p:extLst>
      <p:ext uri="{BB962C8B-B14F-4D97-AF65-F5344CB8AC3E}">
        <p14:creationId xmlns:p14="http://schemas.microsoft.com/office/powerpoint/2010/main" val="4286797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en-US" sz="5400" b="1" dirty="0" smtClean="0">
                <a:solidFill>
                  <a:srgbClr val="09367A"/>
                </a:solidFill>
              </a:rPr>
              <a:t>OVERVIEW</a:t>
            </a:r>
            <a:endParaRPr lang="en-US" sz="5400" b="1" dirty="0">
              <a:solidFill>
                <a:srgbClr val="09367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>
              <a:defRPr/>
            </a:pPr>
            <a:r>
              <a:rPr lang="en-US" sz="3100" dirty="0" smtClean="0">
                <a:solidFill>
                  <a:srgbClr val="09367A"/>
                </a:solidFill>
              </a:rPr>
              <a:t>Current </a:t>
            </a:r>
            <a:r>
              <a:rPr lang="en-US" sz="3100" dirty="0">
                <a:solidFill>
                  <a:srgbClr val="09367A"/>
                </a:solidFill>
              </a:rPr>
              <a:t>Environment</a:t>
            </a:r>
          </a:p>
          <a:p>
            <a:pPr>
              <a:spcBef>
                <a:spcPts val="744"/>
              </a:spcBef>
              <a:tabLst>
                <a:tab pos="457200" algn="l"/>
              </a:tabLst>
              <a:defRPr/>
            </a:pPr>
            <a:r>
              <a:rPr lang="en-US" sz="3100" dirty="0" smtClean="0">
                <a:solidFill>
                  <a:srgbClr val="09367A"/>
                </a:solidFill>
              </a:rPr>
              <a:t>Termination</a:t>
            </a:r>
            <a:r>
              <a:rPr lang="en-US" sz="3100" dirty="0">
                <a:solidFill>
                  <a:srgbClr val="09367A"/>
                </a:solidFill>
              </a:rPr>
              <a:t>, Suspension &amp; Early Graduation Basics</a:t>
            </a:r>
          </a:p>
          <a:p>
            <a:pPr marL="0">
              <a:defRPr/>
            </a:pPr>
            <a:r>
              <a:rPr lang="en-US" sz="3100" dirty="0" smtClean="0">
                <a:solidFill>
                  <a:srgbClr val="09367A"/>
                </a:solidFill>
              </a:rPr>
              <a:t>A </a:t>
            </a:r>
            <a:r>
              <a:rPr lang="en-US" sz="3100" dirty="0">
                <a:solidFill>
                  <a:srgbClr val="09367A"/>
                </a:solidFill>
              </a:rPr>
              <a:t>View from the Trenches </a:t>
            </a:r>
            <a:endParaRPr lang="en-US" sz="3100" dirty="0" smtClean="0">
              <a:solidFill>
                <a:srgbClr val="09367A"/>
              </a:solidFill>
            </a:endParaRPr>
          </a:p>
          <a:p>
            <a:pPr marL="0">
              <a:defRPr/>
            </a:pPr>
            <a:r>
              <a:rPr lang="en-US" sz="3100" dirty="0" smtClean="0">
                <a:solidFill>
                  <a:srgbClr val="09367A"/>
                </a:solidFill>
              </a:rPr>
              <a:t>Protecting Your Status</a:t>
            </a:r>
            <a:endParaRPr lang="en-US" sz="3100" dirty="0">
              <a:solidFill>
                <a:srgbClr val="09367A"/>
              </a:solidFill>
            </a:endParaRPr>
          </a:p>
          <a:p>
            <a:pPr marL="0">
              <a:defRPr/>
            </a:pPr>
            <a:r>
              <a:rPr lang="en-US" sz="3100" dirty="0">
                <a:solidFill>
                  <a:srgbClr val="09367A"/>
                </a:solidFill>
              </a:rPr>
              <a:t>Knowing Your Rights</a:t>
            </a:r>
          </a:p>
          <a:p>
            <a:endParaRPr lang="en-US" sz="3100" dirty="0">
              <a:solidFill>
                <a:srgbClr val="09367A"/>
              </a:solidFill>
            </a:endParaRPr>
          </a:p>
        </p:txBody>
      </p:sp>
      <p:sp>
        <p:nvSpPr>
          <p:cNvPr id="5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kern="1200">
                <a:solidFill>
                  <a:srgbClr val="09367A"/>
                </a:solidFill>
                <a:latin typeface="Georgia" panose="02040502050405020303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PilieroMazza © 2015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1457B-D9D1-451F-9D1E-0A24B677C63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182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en-US" sz="3200" b="1" dirty="0" smtClean="0">
                <a:solidFill>
                  <a:srgbClr val="09367A"/>
                </a:solidFill>
              </a:rPr>
              <a:t>CURRENT ENVIRONMENT</a:t>
            </a:r>
            <a:endParaRPr lang="en-US" sz="3200" dirty="0">
              <a:solidFill>
                <a:srgbClr val="09367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744"/>
              </a:spcBef>
            </a:pPr>
            <a:r>
              <a:rPr lang="en-US" sz="2800" dirty="0">
                <a:solidFill>
                  <a:srgbClr val="09367A"/>
                </a:solidFill>
              </a:rPr>
              <a:t>The SBA is under increased scrutiny from Congress in regards to how its small business programs are being managed</a:t>
            </a:r>
          </a:p>
          <a:p>
            <a:pPr>
              <a:spcBef>
                <a:spcPts val="744"/>
              </a:spcBef>
            </a:pPr>
            <a:r>
              <a:rPr lang="en-US" sz="2800" dirty="0">
                <a:solidFill>
                  <a:srgbClr val="09367A"/>
                </a:solidFill>
              </a:rPr>
              <a:t>Heightened scrutiny is not unique to </a:t>
            </a:r>
            <a:r>
              <a:rPr lang="en-US" sz="2800" dirty="0" smtClean="0">
                <a:solidFill>
                  <a:srgbClr val="09367A"/>
                </a:solidFill>
              </a:rPr>
              <a:t>SBA</a:t>
            </a:r>
            <a:endParaRPr lang="en-US" sz="2800" dirty="0">
              <a:solidFill>
                <a:srgbClr val="09367A"/>
              </a:solidFill>
            </a:endParaRPr>
          </a:p>
          <a:p>
            <a:pPr>
              <a:spcBef>
                <a:spcPts val="744"/>
              </a:spcBef>
            </a:pPr>
            <a:r>
              <a:rPr lang="en-US" sz="2800" dirty="0">
                <a:solidFill>
                  <a:srgbClr val="09367A"/>
                </a:solidFill>
              </a:rPr>
              <a:t>Small businesses operating in the current environment must understand the regulations and their intended purpose</a:t>
            </a:r>
          </a:p>
          <a:p>
            <a:pPr marL="0" indent="0">
              <a:buNone/>
            </a:pPr>
            <a:endParaRPr lang="en-US" sz="2800" dirty="0">
              <a:solidFill>
                <a:srgbClr val="09367A"/>
              </a:solidFill>
            </a:endParaRPr>
          </a:p>
        </p:txBody>
      </p:sp>
      <p:sp>
        <p:nvSpPr>
          <p:cNvPr id="5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kern="1200">
                <a:solidFill>
                  <a:srgbClr val="09367A"/>
                </a:solidFill>
                <a:latin typeface="Georgia" panose="02040502050405020303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PilieroMazza © 2015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1457B-D9D1-451F-9D1E-0A24B677C63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4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609601"/>
            <a:ext cx="8648700" cy="838200"/>
          </a:xfrm>
        </p:spPr>
        <p:txBody>
          <a:bodyPr anchor="ctr">
            <a:noAutofit/>
          </a:bodyPr>
          <a:lstStyle/>
          <a:p>
            <a:pPr algn="ctr"/>
            <a:r>
              <a:rPr lang="en-US" sz="3200" b="1" dirty="0">
                <a:solidFill>
                  <a:srgbClr val="09367A"/>
                </a:solidFill>
              </a:rPr>
              <a:t>CURRENT </a:t>
            </a:r>
            <a:r>
              <a:rPr lang="en-US" sz="3200" b="1" dirty="0" smtClean="0">
                <a:solidFill>
                  <a:srgbClr val="09367A"/>
                </a:solidFill>
              </a:rPr>
              <a:t>ENVIRONMENT (CONT’D)</a:t>
            </a:r>
            <a:endParaRPr lang="en-US" sz="3200" dirty="0">
              <a:solidFill>
                <a:srgbClr val="09367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rgbClr val="09367A"/>
                </a:solidFill>
              </a:rPr>
              <a:t>The SBA is taking an aggressive approach in </a:t>
            </a:r>
            <a:r>
              <a:rPr lang="en-US" sz="2800" dirty="0" smtClean="0">
                <a:solidFill>
                  <a:srgbClr val="09367A"/>
                </a:solidFill>
              </a:rPr>
              <a:t>monitoring </a:t>
            </a:r>
            <a:r>
              <a:rPr lang="en-US" sz="2800" dirty="0">
                <a:solidFill>
                  <a:srgbClr val="09367A"/>
                </a:solidFill>
              </a:rPr>
              <a:t>and investigating 8(a) participants </a:t>
            </a:r>
          </a:p>
          <a:p>
            <a:r>
              <a:rPr lang="en-US" sz="2800" dirty="0">
                <a:solidFill>
                  <a:srgbClr val="09367A"/>
                </a:solidFill>
              </a:rPr>
              <a:t>More 8(a) participants are being terminated, </a:t>
            </a:r>
            <a:r>
              <a:rPr lang="en-US" sz="2800" dirty="0" smtClean="0">
                <a:solidFill>
                  <a:srgbClr val="09367A"/>
                </a:solidFill>
              </a:rPr>
              <a:t>suspended, </a:t>
            </a:r>
            <a:r>
              <a:rPr lang="en-US" sz="2800" dirty="0">
                <a:solidFill>
                  <a:srgbClr val="09367A"/>
                </a:solidFill>
              </a:rPr>
              <a:t>and early graduated</a:t>
            </a:r>
          </a:p>
          <a:p>
            <a:r>
              <a:rPr lang="en-US" sz="2800" dirty="0">
                <a:solidFill>
                  <a:srgbClr val="09367A"/>
                </a:solidFill>
              </a:rPr>
              <a:t>The SBA is applying the </a:t>
            </a:r>
            <a:r>
              <a:rPr lang="en-US" sz="2800" dirty="0" smtClean="0">
                <a:solidFill>
                  <a:srgbClr val="09367A"/>
                </a:solidFill>
              </a:rPr>
              <a:t>8(a</a:t>
            </a:r>
            <a:r>
              <a:rPr lang="en-US" sz="2800" dirty="0">
                <a:solidFill>
                  <a:srgbClr val="09367A"/>
                </a:solidFill>
              </a:rPr>
              <a:t>) rules </a:t>
            </a:r>
            <a:r>
              <a:rPr lang="en-US" sz="2800" dirty="0" smtClean="0">
                <a:solidFill>
                  <a:srgbClr val="09367A"/>
                </a:solidFill>
              </a:rPr>
              <a:t>very broadly in different factual circumstances</a:t>
            </a:r>
            <a:endParaRPr lang="en-US" sz="2800" dirty="0">
              <a:solidFill>
                <a:srgbClr val="09367A"/>
              </a:solidFill>
            </a:endParaRPr>
          </a:p>
          <a:p>
            <a:endParaRPr lang="en-US" sz="2800" dirty="0">
              <a:solidFill>
                <a:srgbClr val="09367A"/>
              </a:solidFill>
            </a:endParaRPr>
          </a:p>
        </p:txBody>
      </p:sp>
      <p:sp>
        <p:nvSpPr>
          <p:cNvPr id="6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kern="1200">
                <a:solidFill>
                  <a:srgbClr val="09367A"/>
                </a:solidFill>
                <a:latin typeface="Georgia" panose="02040502050405020303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PilieroMazza © 2015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1457B-D9D1-451F-9D1E-0A24B677C63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827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en-US" sz="2800" b="1" dirty="0">
                <a:solidFill>
                  <a:srgbClr val="09367A"/>
                </a:solidFill>
              </a:rPr>
              <a:t>TERMINATION, SUSPENSION &amp; </a:t>
            </a:r>
            <a:r>
              <a:rPr lang="en-US" sz="2800" b="1" dirty="0" smtClean="0">
                <a:solidFill>
                  <a:srgbClr val="09367A"/>
                </a:solidFill>
              </a:rPr>
              <a:t/>
            </a:r>
            <a:br>
              <a:rPr lang="en-US" sz="2800" b="1" dirty="0" smtClean="0">
                <a:solidFill>
                  <a:srgbClr val="09367A"/>
                </a:solidFill>
              </a:rPr>
            </a:br>
            <a:r>
              <a:rPr lang="en-US" sz="2800" b="1" dirty="0" smtClean="0">
                <a:solidFill>
                  <a:srgbClr val="09367A"/>
                </a:solidFill>
              </a:rPr>
              <a:t>EARLY </a:t>
            </a:r>
            <a:r>
              <a:rPr lang="en-US" sz="2800" b="1" dirty="0">
                <a:solidFill>
                  <a:srgbClr val="09367A"/>
                </a:solidFill>
              </a:rPr>
              <a:t>GRADUATION BASICS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spcBef>
                <a:spcPts val="744"/>
              </a:spcBef>
              <a:spcAft>
                <a:spcPts val="600"/>
              </a:spcAft>
              <a:buNone/>
            </a:pPr>
            <a:r>
              <a:rPr lang="en-US" sz="2800" dirty="0">
                <a:solidFill>
                  <a:srgbClr val="09367A"/>
                </a:solidFill>
              </a:rPr>
              <a:t>Termination from the 8(a) </a:t>
            </a:r>
            <a:r>
              <a:rPr lang="en-US" sz="2800" dirty="0" smtClean="0">
                <a:solidFill>
                  <a:srgbClr val="09367A"/>
                </a:solidFill>
              </a:rPr>
              <a:t>program</a:t>
            </a:r>
            <a:endParaRPr lang="en-US" sz="2800" dirty="0">
              <a:solidFill>
                <a:srgbClr val="09367A"/>
              </a:solidFill>
            </a:endParaRPr>
          </a:p>
          <a:p>
            <a:pPr>
              <a:spcBef>
                <a:spcPts val="744"/>
              </a:spcBef>
            </a:pPr>
            <a:r>
              <a:rPr lang="en-US" sz="2800" dirty="0" smtClean="0">
                <a:solidFill>
                  <a:srgbClr val="09367A"/>
                </a:solidFill>
              </a:rPr>
              <a:t>SBA </a:t>
            </a:r>
            <a:r>
              <a:rPr lang="en-US" sz="2800" dirty="0">
                <a:solidFill>
                  <a:srgbClr val="09367A"/>
                </a:solidFill>
              </a:rPr>
              <a:t>may terminate a concern’s participation in the 8(a) program for “good cause” (e.g., failure to maintain good character)</a:t>
            </a:r>
          </a:p>
          <a:p>
            <a:pPr>
              <a:spcBef>
                <a:spcPts val="744"/>
              </a:spcBef>
            </a:pPr>
            <a:r>
              <a:rPr lang="en-US" sz="2800" dirty="0">
                <a:solidFill>
                  <a:srgbClr val="09367A"/>
                </a:solidFill>
              </a:rPr>
              <a:t>List of examples of “good cause” is non-exhaustive</a:t>
            </a:r>
          </a:p>
          <a:p>
            <a:pPr>
              <a:spcBef>
                <a:spcPts val="744"/>
              </a:spcBef>
            </a:pPr>
            <a:r>
              <a:rPr lang="en-US" sz="2800" dirty="0">
                <a:solidFill>
                  <a:srgbClr val="09367A"/>
                </a:solidFill>
              </a:rPr>
              <a:t>Terminated firm is no longer eligible to receive 8(a) program assistance but still obligated to complete previously awarded 8(a) contracts</a:t>
            </a:r>
          </a:p>
          <a:p>
            <a:endParaRPr lang="en-US" sz="2800" dirty="0">
              <a:solidFill>
                <a:srgbClr val="09367A"/>
              </a:solidFill>
            </a:endParaRPr>
          </a:p>
        </p:txBody>
      </p:sp>
      <p:sp>
        <p:nvSpPr>
          <p:cNvPr id="6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kern="1200">
                <a:solidFill>
                  <a:srgbClr val="09367A"/>
                </a:solidFill>
                <a:latin typeface="Georgia" panose="02040502050405020303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PilieroMazza © 2015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1457B-D9D1-451F-9D1E-0A24B677C63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146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en-US" sz="2800" b="1" dirty="0">
                <a:solidFill>
                  <a:srgbClr val="09367A"/>
                </a:solidFill>
              </a:rPr>
              <a:t>TERMINATION, SUSPENSION </a:t>
            </a:r>
            <a:r>
              <a:rPr lang="en-US" sz="2800" b="1" dirty="0" smtClean="0">
                <a:solidFill>
                  <a:srgbClr val="09367A"/>
                </a:solidFill>
              </a:rPr>
              <a:t>&amp; </a:t>
            </a:r>
            <a:br>
              <a:rPr lang="en-US" sz="2800" b="1" dirty="0" smtClean="0">
                <a:solidFill>
                  <a:srgbClr val="09367A"/>
                </a:solidFill>
              </a:rPr>
            </a:br>
            <a:r>
              <a:rPr lang="en-US" sz="2800" b="1" dirty="0" smtClean="0">
                <a:solidFill>
                  <a:srgbClr val="09367A"/>
                </a:solidFill>
              </a:rPr>
              <a:t>EARLY </a:t>
            </a:r>
            <a:r>
              <a:rPr lang="en-US" sz="2800" b="1" dirty="0">
                <a:solidFill>
                  <a:srgbClr val="09367A"/>
                </a:solidFill>
              </a:rPr>
              <a:t>GRADUATION BASICS (CONT’D)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spcBef>
                <a:spcPts val="744"/>
              </a:spcBef>
              <a:buNone/>
            </a:pPr>
            <a:r>
              <a:rPr lang="en-US" sz="2200" dirty="0" smtClean="0">
                <a:solidFill>
                  <a:srgbClr val="09367A"/>
                </a:solidFill>
              </a:rPr>
              <a:t>Suspension of 8(a) contract support and program assistance</a:t>
            </a:r>
          </a:p>
          <a:p>
            <a:pPr>
              <a:spcBef>
                <a:spcPts val="744"/>
              </a:spcBef>
            </a:pPr>
            <a:r>
              <a:rPr lang="en-US" sz="2200" dirty="0">
                <a:solidFill>
                  <a:srgbClr val="09367A"/>
                </a:solidFill>
              </a:rPr>
              <a:t>When </a:t>
            </a:r>
            <a:r>
              <a:rPr lang="en-US" sz="2200" u="sng" dirty="0">
                <a:solidFill>
                  <a:srgbClr val="09367A"/>
                </a:solidFill>
              </a:rPr>
              <a:t>may</a:t>
            </a:r>
            <a:r>
              <a:rPr lang="en-US" sz="2200" dirty="0">
                <a:solidFill>
                  <a:srgbClr val="09367A"/>
                </a:solidFill>
              </a:rPr>
              <a:t> SBA</a:t>
            </a:r>
            <a:r>
              <a:rPr lang="en-US" sz="2200" i="1" dirty="0">
                <a:solidFill>
                  <a:srgbClr val="09367A"/>
                </a:solidFill>
              </a:rPr>
              <a:t> </a:t>
            </a:r>
            <a:r>
              <a:rPr lang="en-US" sz="2200" dirty="0">
                <a:solidFill>
                  <a:srgbClr val="09367A"/>
                </a:solidFill>
              </a:rPr>
              <a:t>suspend a participant?</a:t>
            </a:r>
          </a:p>
          <a:p>
            <a:pPr lvl="1">
              <a:spcBef>
                <a:spcPts val="744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9367A"/>
                </a:solidFill>
              </a:rPr>
              <a:t>At any time after the issuance of a Letter of Intent to Terminate</a:t>
            </a:r>
          </a:p>
          <a:p>
            <a:pPr lvl="1">
              <a:spcBef>
                <a:spcPts val="744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9367A"/>
                </a:solidFill>
              </a:rPr>
              <a:t>If suspension is needed to protect the interests of the Federal Government</a:t>
            </a:r>
          </a:p>
          <a:p>
            <a:pPr>
              <a:spcBef>
                <a:spcPts val="744"/>
              </a:spcBef>
            </a:pPr>
            <a:r>
              <a:rPr lang="en-US" sz="2200" dirty="0">
                <a:solidFill>
                  <a:srgbClr val="09367A"/>
                </a:solidFill>
              </a:rPr>
              <a:t>SBA </a:t>
            </a:r>
            <a:r>
              <a:rPr lang="en-US" sz="2200" u="sng" dirty="0">
                <a:solidFill>
                  <a:srgbClr val="09367A"/>
                </a:solidFill>
              </a:rPr>
              <a:t>will</a:t>
            </a:r>
            <a:r>
              <a:rPr lang="en-US" sz="2200" i="1" dirty="0">
                <a:solidFill>
                  <a:srgbClr val="09367A"/>
                </a:solidFill>
              </a:rPr>
              <a:t> </a:t>
            </a:r>
            <a:r>
              <a:rPr lang="en-US" sz="2200" dirty="0">
                <a:solidFill>
                  <a:srgbClr val="09367A"/>
                </a:solidFill>
              </a:rPr>
              <a:t>suspend a participant if it is determined that the 8(a) application contained false information</a:t>
            </a:r>
          </a:p>
          <a:p>
            <a:pPr>
              <a:spcBef>
                <a:spcPts val="744"/>
              </a:spcBef>
            </a:pPr>
            <a:r>
              <a:rPr lang="en-US" sz="2200" dirty="0">
                <a:solidFill>
                  <a:srgbClr val="09367A"/>
                </a:solidFill>
              </a:rPr>
              <a:t>Suspension in the absence of termination proceedings (e.g., unauthorized changes in ownership)</a:t>
            </a:r>
          </a:p>
          <a:p>
            <a:pPr>
              <a:spcBef>
                <a:spcPts val="744"/>
              </a:spcBef>
            </a:pPr>
            <a:r>
              <a:rPr lang="en-US" sz="2200" dirty="0">
                <a:solidFill>
                  <a:srgbClr val="09367A"/>
                </a:solidFill>
              </a:rPr>
              <a:t>Suspended firm cannot receive any additional 8(a) program assistance </a:t>
            </a:r>
            <a:r>
              <a:rPr lang="en-US" sz="2200" dirty="0" smtClean="0">
                <a:solidFill>
                  <a:srgbClr val="09367A"/>
                </a:solidFill>
              </a:rPr>
              <a:t>but must </a:t>
            </a:r>
            <a:r>
              <a:rPr lang="en-US" sz="2200" dirty="0">
                <a:solidFill>
                  <a:srgbClr val="09367A"/>
                </a:solidFill>
              </a:rPr>
              <a:t>complete any previously awarded 8(a) </a:t>
            </a:r>
            <a:r>
              <a:rPr lang="en-US" sz="2200" dirty="0" smtClean="0">
                <a:solidFill>
                  <a:srgbClr val="09367A"/>
                </a:solidFill>
              </a:rPr>
              <a:t>contracts</a:t>
            </a:r>
            <a:endParaRPr lang="en-US" sz="2200" dirty="0">
              <a:solidFill>
                <a:srgbClr val="09367A"/>
              </a:solidFill>
            </a:endParaRPr>
          </a:p>
          <a:p>
            <a:pPr marL="0" indent="0">
              <a:spcBef>
                <a:spcPts val="744"/>
              </a:spcBef>
              <a:buNone/>
            </a:pPr>
            <a:endParaRPr lang="en-US" sz="2200" dirty="0">
              <a:solidFill>
                <a:srgbClr val="09367A"/>
              </a:solidFill>
            </a:endParaRPr>
          </a:p>
        </p:txBody>
      </p:sp>
      <p:sp>
        <p:nvSpPr>
          <p:cNvPr id="5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kern="1200">
                <a:solidFill>
                  <a:srgbClr val="09367A"/>
                </a:solidFill>
                <a:latin typeface="Georgia" panose="02040502050405020303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PilieroMazza © 2015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1457B-D9D1-451F-9D1E-0A24B677C63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04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r>
              <a:rPr lang="en-US" sz="2800" dirty="0">
                <a:solidFill>
                  <a:srgbClr val="09367A"/>
                </a:solidFill>
              </a:rPr>
              <a:t>TERMINATION, SUSPENSION &amp; </a:t>
            </a:r>
            <a:r>
              <a:rPr lang="en-US" sz="2800" dirty="0" smtClean="0">
                <a:solidFill>
                  <a:srgbClr val="09367A"/>
                </a:solidFill>
              </a:rPr>
              <a:t/>
            </a:r>
            <a:br>
              <a:rPr lang="en-US" sz="2800" dirty="0" smtClean="0">
                <a:solidFill>
                  <a:srgbClr val="09367A"/>
                </a:solidFill>
              </a:rPr>
            </a:br>
            <a:r>
              <a:rPr lang="en-US" sz="2800" dirty="0" smtClean="0">
                <a:solidFill>
                  <a:srgbClr val="09367A"/>
                </a:solidFill>
              </a:rPr>
              <a:t>EARLY </a:t>
            </a:r>
            <a:r>
              <a:rPr lang="en-US" sz="2800" dirty="0">
                <a:solidFill>
                  <a:srgbClr val="09367A"/>
                </a:solidFill>
              </a:rPr>
              <a:t>GRADUATION BASICS (CONT’D)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dirty="0">
                <a:solidFill>
                  <a:srgbClr val="09367A"/>
                </a:solidFill>
              </a:rPr>
              <a:t>Early graduation from the 8(a) program</a:t>
            </a:r>
          </a:p>
          <a:p>
            <a:r>
              <a:rPr lang="en-US" sz="2200" dirty="0">
                <a:solidFill>
                  <a:srgbClr val="09367A"/>
                </a:solidFill>
              </a:rPr>
              <a:t>SBA may early graduate a participant when: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9367A"/>
                </a:solidFill>
              </a:rPr>
              <a:t>Participant has met its targets, </a:t>
            </a:r>
            <a:r>
              <a:rPr lang="en-US" sz="2000" dirty="0" smtClean="0">
                <a:solidFill>
                  <a:srgbClr val="09367A"/>
                </a:solidFill>
              </a:rPr>
              <a:t>goals, </a:t>
            </a:r>
            <a:r>
              <a:rPr lang="en-US" sz="2000" dirty="0">
                <a:solidFill>
                  <a:srgbClr val="09367A"/>
                </a:solidFill>
              </a:rPr>
              <a:t>and objectives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9367A"/>
                </a:solidFill>
              </a:rPr>
              <a:t>Disadvantaged owner of participant is no longer economically disadvantaged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9367A"/>
                </a:solidFill>
              </a:rPr>
              <a:t>Participant exceeds the size standard corresponding to its primary NAICS code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9367A"/>
                </a:solidFill>
              </a:rPr>
              <a:t>Excessive withdrawals have been taken</a:t>
            </a:r>
          </a:p>
          <a:p>
            <a:r>
              <a:rPr lang="en-US" sz="2200" dirty="0">
                <a:solidFill>
                  <a:srgbClr val="09367A"/>
                </a:solidFill>
              </a:rPr>
              <a:t>Early graduated firm is no longer eligible to receive 8(a) program assistance but still obligated to complete previously awarded 8(a) contracts</a:t>
            </a:r>
          </a:p>
          <a:p>
            <a:endParaRPr lang="en-US" sz="2000" dirty="0">
              <a:solidFill>
                <a:srgbClr val="09367A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1457B-D9D1-451F-9D1E-0A24B677C63D}" type="slidenum">
              <a:rPr lang="en-US" smtClean="0"/>
              <a:t>7</a:t>
            </a:fld>
            <a:endParaRPr lang="en-US"/>
          </a:p>
        </p:txBody>
      </p:sp>
      <p:sp>
        <p:nvSpPr>
          <p:cNvPr id="5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kern="1200">
                <a:solidFill>
                  <a:srgbClr val="09367A"/>
                </a:solidFill>
                <a:latin typeface="Georgia" panose="02040502050405020303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PilieroMazza © 2015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24251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3000" b="1" dirty="0">
                <a:solidFill>
                  <a:srgbClr val="09367A"/>
                </a:solidFill>
              </a:rPr>
              <a:t>A VIEW FROM THE </a:t>
            </a:r>
            <a:r>
              <a:rPr lang="en-US" sz="3000" b="1" dirty="0" smtClean="0">
                <a:solidFill>
                  <a:srgbClr val="09367A"/>
                </a:solidFill>
              </a:rPr>
              <a:t>TRENCHES</a:t>
            </a:r>
            <a:endParaRPr lang="en-US" sz="3000" dirty="0">
              <a:solidFill>
                <a:srgbClr val="09367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744"/>
              </a:spcBef>
            </a:pPr>
            <a:r>
              <a:rPr lang="en-US" sz="2600" b="1" i="1" cap="small" dirty="0" smtClean="0">
                <a:solidFill>
                  <a:srgbClr val="09367A"/>
                </a:solidFill>
              </a:rPr>
              <a:t>Firm Action:</a:t>
            </a:r>
            <a:r>
              <a:rPr lang="en-US" sz="2600" i="1" cap="small" dirty="0" smtClean="0">
                <a:solidFill>
                  <a:srgbClr val="09367A"/>
                </a:solidFill>
              </a:rPr>
              <a:t>  </a:t>
            </a:r>
            <a:r>
              <a:rPr lang="en-US" sz="2600" cap="all" dirty="0">
                <a:solidFill>
                  <a:srgbClr val="09367A"/>
                </a:solidFill>
              </a:rPr>
              <a:t>P</a:t>
            </a:r>
            <a:r>
              <a:rPr lang="en-US" sz="2600" dirty="0">
                <a:solidFill>
                  <a:srgbClr val="09367A"/>
                </a:solidFill>
              </a:rPr>
              <a:t>ayments made by an 8(a) participant to consultants </a:t>
            </a:r>
            <a:endParaRPr lang="en-US" sz="2600" dirty="0" smtClean="0">
              <a:solidFill>
                <a:srgbClr val="09367A"/>
              </a:solidFill>
            </a:endParaRPr>
          </a:p>
          <a:p>
            <a:pPr>
              <a:spcBef>
                <a:spcPts val="744"/>
              </a:spcBef>
            </a:pPr>
            <a:r>
              <a:rPr lang="en-US" sz="2600" b="1" i="1" cap="small" dirty="0" smtClean="0">
                <a:solidFill>
                  <a:srgbClr val="09367A"/>
                </a:solidFill>
              </a:rPr>
              <a:t>SBA Allegation:</a:t>
            </a:r>
            <a:r>
              <a:rPr lang="en-US" sz="2600" i="1" cap="small" dirty="0" smtClean="0">
                <a:solidFill>
                  <a:srgbClr val="09367A"/>
                </a:solidFill>
              </a:rPr>
              <a:t>  </a:t>
            </a:r>
            <a:r>
              <a:rPr lang="en-US" sz="2600" dirty="0" smtClean="0">
                <a:solidFill>
                  <a:srgbClr val="09367A"/>
                </a:solidFill>
              </a:rPr>
              <a:t>Payments may lead SBA to find that the participant… </a:t>
            </a:r>
          </a:p>
          <a:p>
            <a:pPr lvl="1">
              <a:spcBef>
                <a:spcPts val="744"/>
              </a:spcBef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9367A"/>
                </a:solidFill>
              </a:rPr>
              <a:t>Lacks control </a:t>
            </a:r>
            <a:r>
              <a:rPr lang="en-US" sz="2400" dirty="0">
                <a:solidFill>
                  <a:srgbClr val="09367A"/>
                </a:solidFill>
              </a:rPr>
              <a:t>over </a:t>
            </a:r>
            <a:r>
              <a:rPr lang="en-US" sz="2400" dirty="0" smtClean="0">
                <a:solidFill>
                  <a:srgbClr val="09367A"/>
                </a:solidFill>
              </a:rPr>
              <a:t>firm</a:t>
            </a:r>
          </a:p>
          <a:p>
            <a:pPr lvl="1">
              <a:spcBef>
                <a:spcPts val="744"/>
              </a:spcBef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9367A"/>
                </a:solidFill>
              </a:rPr>
              <a:t>Excessively withdrew funds or assets</a:t>
            </a:r>
            <a:endParaRPr lang="en-US" sz="2400" dirty="0">
              <a:solidFill>
                <a:srgbClr val="09367A"/>
              </a:solidFill>
            </a:endParaRPr>
          </a:p>
          <a:p>
            <a:pPr>
              <a:spcBef>
                <a:spcPts val="744"/>
              </a:spcBef>
            </a:pPr>
            <a:endParaRPr lang="en-US" sz="2800" dirty="0">
              <a:solidFill>
                <a:srgbClr val="09367A"/>
              </a:solidFill>
            </a:endParaRPr>
          </a:p>
        </p:txBody>
      </p:sp>
      <p:sp>
        <p:nvSpPr>
          <p:cNvPr id="6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kern="1200">
                <a:solidFill>
                  <a:srgbClr val="09367A"/>
                </a:solidFill>
                <a:latin typeface="Georgia" panose="02040502050405020303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PilieroMazza © 2015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1457B-D9D1-451F-9D1E-0A24B677C63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861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609601"/>
            <a:ext cx="8648700" cy="838200"/>
          </a:xfrm>
        </p:spPr>
        <p:txBody>
          <a:bodyPr anchor="ctr">
            <a:noAutofit/>
          </a:bodyPr>
          <a:lstStyle/>
          <a:p>
            <a:r>
              <a:rPr lang="en-US" sz="3000" b="1" dirty="0" smtClean="0">
                <a:solidFill>
                  <a:srgbClr val="09367A"/>
                </a:solidFill>
              </a:rPr>
              <a:t>A VIEW FROM THE TRENCHES (CONT’D)</a:t>
            </a:r>
            <a:endParaRPr lang="en-US" sz="3000" dirty="0">
              <a:solidFill>
                <a:srgbClr val="09367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600" b="1" i="1" cap="small" dirty="0" smtClean="0">
                <a:solidFill>
                  <a:srgbClr val="09367A"/>
                </a:solidFill>
              </a:rPr>
              <a:t>Firm Action:</a:t>
            </a:r>
            <a:r>
              <a:rPr lang="en-US" sz="2600" i="1" cap="small" dirty="0" smtClean="0">
                <a:solidFill>
                  <a:srgbClr val="09367A"/>
                </a:solidFill>
              </a:rPr>
              <a:t>  </a:t>
            </a:r>
            <a:r>
              <a:rPr lang="en-US" sz="2600" dirty="0">
                <a:solidFill>
                  <a:srgbClr val="09367A"/>
                </a:solidFill>
              </a:rPr>
              <a:t>Changing </a:t>
            </a:r>
            <a:r>
              <a:rPr lang="en-US" sz="2600" dirty="0" smtClean="0">
                <a:solidFill>
                  <a:srgbClr val="09367A"/>
                </a:solidFill>
              </a:rPr>
              <a:t>managers appointed </a:t>
            </a:r>
            <a:r>
              <a:rPr lang="en-US" sz="2600" dirty="0">
                <a:solidFill>
                  <a:srgbClr val="09367A"/>
                </a:solidFill>
              </a:rPr>
              <a:t>by </a:t>
            </a:r>
            <a:r>
              <a:rPr lang="en-US" sz="2600" dirty="0" smtClean="0">
                <a:solidFill>
                  <a:srgbClr val="09367A"/>
                </a:solidFill>
              </a:rPr>
              <a:t>owners </a:t>
            </a:r>
            <a:r>
              <a:rPr lang="en-US" sz="2600" dirty="0">
                <a:solidFill>
                  <a:srgbClr val="09367A"/>
                </a:solidFill>
              </a:rPr>
              <a:t>(disadvantaged or non-disadvantaged) of an 8(a) </a:t>
            </a:r>
            <a:r>
              <a:rPr lang="en-US" sz="2600" dirty="0" smtClean="0">
                <a:solidFill>
                  <a:srgbClr val="09367A"/>
                </a:solidFill>
              </a:rPr>
              <a:t>participant</a:t>
            </a:r>
            <a:endParaRPr lang="en-US" sz="2600" dirty="0">
              <a:solidFill>
                <a:srgbClr val="09367A"/>
              </a:solidFill>
            </a:endParaRPr>
          </a:p>
          <a:p>
            <a:r>
              <a:rPr lang="en-US" sz="2600" b="1" i="1" cap="small" dirty="0" smtClean="0">
                <a:solidFill>
                  <a:srgbClr val="09367A"/>
                </a:solidFill>
              </a:rPr>
              <a:t>SBA Allegation:</a:t>
            </a:r>
            <a:r>
              <a:rPr lang="en-US" sz="2600" i="1" cap="small" dirty="0" smtClean="0">
                <a:solidFill>
                  <a:srgbClr val="09367A"/>
                </a:solidFill>
              </a:rPr>
              <a:t>  </a:t>
            </a:r>
            <a:r>
              <a:rPr lang="en-US" sz="2600" dirty="0" smtClean="0">
                <a:solidFill>
                  <a:srgbClr val="09367A"/>
                </a:solidFill>
              </a:rPr>
              <a:t>Change may lead SBA to find that the participant failed </a:t>
            </a:r>
            <a:r>
              <a:rPr lang="en-US" sz="2600" dirty="0">
                <a:solidFill>
                  <a:srgbClr val="09367A"/>
                </a:solidFill>
              </a:rPr>
              <a:t>to obtain prior written </a:t>
            </a:r>
            <a:r>
              <a:rPr lang="en-US" sz="2600" dirty="0" smtClean="0">
                <a:solidFill>
                  <a:srgbClr val="09367A"/>
                </a:solidFill>
              </a:rPr>
              <a:t>approval </a:t>
            </a:r>
            <a:r>
              <a:rPr lang="en-US" sz="2600" dirty="0">
                <a:solidFill>
                  <a:srgbClr val="09367A"/>
                </a:solidFill>
              </a:rPr>
              <a:t>for changes in management</a:t>
            </a:r>
          </a:p>
          <a:p>
            <a:endParaRPr lang="en-US" sz="2600" dirty="0">
              <a:solidFill>
                <a:srgbClr val="09367A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1457B-D9D1-451F-9D1E-0A24B677C63D}" type="slidenum">
              <a:rPr lang="en-US" smtClean="0"/>
              <a:t>9</a:t>
            </a:fld>
            <a:endParaRPr lang="en-US"/>
          </a:p>
        </p:txBody>
      </p:sp>
      <p:sp>
        <p:nvSpPr>
          <p:cNvPr id="6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kern="1200">
                <a:solidFill>
                  <a:srgbClr val="09367A"/>
                </a:solidFill>
                <a:latin typeface="Georgia" panose="02040502050405020303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/>
              <a:t>PilieroMazza</a:t>
            </a:r>
            <a:r>
              <a:rPr lang="en-US" dirty="0" smtClean="0"/>
              <a:t> © 2015</a:t>
            </a:r>
          </a:p>
        </p:txBody>
      </p:sp>
    </p:spTree>
    <p:extLst>
      <p:ext uri="{BB962C8B-B14F-4D97-AF65-F5344CB8AC3E}">
        <p14:creationId xmlns:p14="http://schemas.microsoft.com/office/powerpoint/2010/main" val="2365924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</Template>
  <TotalTime>533</TotalTime>
  <Words>851</Words>
  <Application>Microsoft Office PowerPoint</Application>
  <PresentationFormat>On-screen Show (4:3)</PresentationFormat>
  <Paragraphs>131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PPT</vt:lpstr>
      <vt:lpstr>Exiting the 8(a) Program: An Overview of Terminations, Suspensions, and Early Graduations in the Current Environment </vt:lpstr>
      <vt:lpstr>OVERVIEW</vt:lpstr>
      <vt:lpstr>CURRENT ENVIRONMENT</vt:lpstr>
      <vt:lpstr>CURRENT ENVIRONMENT (CONT’D)</vt:lpstr>
      <vt:lpstr>TERMINATION, SUSPENSION &amp;  EARLY GRADUATION BASICS</vt:lpstr>
      <vt:lpstr>TERMINATION, SUSPENSION &amp;  EARLY GRADUATION BASICS (CONT’D)</vt:lpstr>
      <vt:lpstr>TERMINATION, SUSPENSION &amp;  EARLY GRADUATION BASICS (CONT’D)</vt:lpstr>
      <vt:lpstr>A VIEW FROM THE TRENCHES</vt:lpstr>
      <vt:lpstr>A VIEW FROM THE TRENCHES (CONT’D)</vt:lpstr>
      <vt:lpstr>A VIEW FROM THE TRENCHES (CONT’D)</vt:lpstr>
      <vt:lpstr>A VIEW FROM THE TRENCHES (CONT’D)</vt:lpstr>
      <vt:lpstr>A VIEW FROM THE TRENCHES (CONT’D)</vt:lpstr>
      <vt:lpstr>Protecting your status</vt:lpstr>
      <vt:lpstr>Knowing Your Rights</vt:lpstr>
      <vt:lpstr>Exiting the 8(a) Program: An Overview of Terminations, Suspensions and Early Graduations in the Current Environment </vt:lpstr>
      <vt:lpstr>Want to Learn More?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dfdfs</dc:title>
  <dc:creator>Stepheny De Silva</dc:creator>
  <cp:lastModifiedBy>David L. Pierce</cp:lastModifiedBy>
  <cp:revision>128</cp:revision>
  <cp:lastPrinted>2015-01-21T20:25:25Z</cp:lastPrinted>
  <dcterms:created xsi:type="dcterms:W3CDTF">2015-01-14T19:57:45Z</dcterms:created>
  <dcterms:modified xsi:type="dcterms:W3CDTF">2015-02-05T21:47:28Z</dcterms:modified>
</cp:coreProperties>
</file>